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2"/>
  </p:notesMasterIdLst>
  <p:sldIdLst>
    <p:sldId id="274" r:id="rId2"/>
    <p:sldId id="486" r:id="rId3"/>
    <p:sldId id="538" r:id="rId4"/>
    <p:sldId id="539" r:id="rId5"/>
    <p:sldId id="540" r:id="rId6"/>
    <p:sldId id="541" r:id="rId7"/>
    <p:sldId id="542" r:id="rId8"/>
    <p:sldId id="543" r:id="rId9"/>
    <p:sldId id="544" r:id="rId10"/>
    <p:sldId id="545" r:id="rId11"/>
    <p:sldId id="546" r:id="rId12"/>
    <p:sldId id="547" r:id="rId13"/>
    <p:sldId id="548" r:id="rId14"/>
    <p:sldId id="549" r:id="rId15"/>
    <p:sldId id="550" r:id="rId16"/>
    <p:sldId id="551" r:id="rId17"/>
    <p:sldId id="552" r:id="rId18"/>
    <p:sldId id="553" r:id="rId19"/>
    <p:sldId id="554" r:id="rId20"/>
    <p:sldId id="555" r:id="rId21"/>
    <p:sldId id="556" r:id="rId22"/>
    <p:sldId id="557" r:id="rId23"/>
    <p:sldId id="558" r:id="rId24"/>
    <p:sldId id="559" r:id="rId25"/>
    <p:sldId id="560" r:id="rId26"/>
    <p:sldId id="561" r:id="rId27"/>
    <p:sldId id="588" r:id="rId28"/>
    <p:sldId id="562" r:id="rId29"/>
    <p:sldId id="563" r:id="rId30"/>
    <p:sldId id="564" r:id="rId31"/>
    <p:sldId id="565" r:id="rId32"/>
    <p:sldId id="586" r:id="rId33"/>
    <p:sldId id="567" r:id="rId34"/>
    <p:sldId id="568" r:id="rId35"/>
    <p:sldId id="569" r:id="rId36"/>
    <p:sldId id="570" r:id="rId37"/>
    <p:sldId id="571" r:id="rId38"/>
    <p:sldId id="572" r:id="rId39"/>
    <p:sldId id="573" r:id="rId40"/>
    <p:sldId id="575" r:id="rId41"/>
    <p:sldId id="576" r:id="rId42"/>
    <p:sldId id="577" r:id="rId43"/>
    <p:sldId id="578" r:id="rId44"/>
    <p:sldId id="579" r:id="rId45"/>
    <p:sldId id="581" r:id="rId46"/>
    <p:sldId id="582" r:id="rId47"/>
    <p:sldId id="583" r:id="rId48"/>
    <p:sldId id="584" r:id="rId49"/>
    <p:sldId id="585" r:id="rId50"/>
    <p:sldId id="537" r:id="rId51"/>
  </p:sldIdLst>
  <p:sldSz cx="9144000" cy="5143500" type="screen16x9"/>
  <p:notesSz cx="6858000" cy="9144000"/>
  <p:embeddedFontLst>
    <p:embeddedFont>
      <p:font typeface="Arial Black" panose="020B0A04020102020204" pitchFamily="34" charset="0"/>
      <p:regular r:id="rId53"/>
      <p:bold r:id="rId54"/>
    </p:embeddedFont>
    <p:embeddedFont>
      <p:font typeface="Helvetica Neue" panose="020B0604020202020204" charset="0"/>
      <p:regular r:id="rId55"/>
      <p:bold r:id="rId56"/>
      <p:italic r:id="rId57"/>
      <p:boldItalic r:id="rId58"/>
    </p:embeddedFont>
    <p:embeddedFont>
      <p:font typeface="Helvetica Neue Light" panose="020B0604020202020204" charset="0"/>
      <p:regular r:id="rId59"/>
      <p:bold r:id="rId60"/>
      <p:italic r:id="rId61"/>
      <p:boldItalic r:id="rId62"/>
    </p:embeddedFont>
    <p:embeddedFont>
      <p:font typeface="Proxima Nova" panose="020B0604020202020204" charset="0"/>
      <p:regular r:id="rId63"/>
      <p:bold r:id="rId64"/>
      <p:italic r:id="rId65"/>
      <p:boldItalic r:id="rId66"/>
    </p:embeddedFont>
    <p:embeddedFont>
      <p:font typeface="Proxima Nova Rg" panose="02000506030000020004" charset="0"/>
      <p:regular r:id="rId67"/>
      <p:bold r:id="rId68"/>
      <p:italic r:id="rId69"/>
      <p:boldItalic r:id="rId7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181">
          <p15:clr>
            <a:srgbClr val="A4A3A4"/>
          </p15:clr>
        </p15:guide>
        <p15:guide id="2" orient="horz" pos="2754" userDrawn="1">
          <p15:clr>
            <a:srgbClr val="A4A3A4"/>
          </p15:clr>
        </p15:guide>
        <p15:guide id="3" pos="4468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orient="horz" pos="1529">
          <p15:clr>
            <a:srgbClr val="A4A3A4"/>
          </p15:clr>
        </p15:guide>
        <p15:guide id="6" pos="5556">
          <p15:clr>
            <a:srgbClr val="A4A3A4"/>
          </p15:clr>
        </p15:guide>
        <p15:guide id="7" pos="1723">
          <p15:clr>
            <a:srgbClr val="A4A3A4"/>
          </p15:clr>
        </p15:guide>
        <p15:guide id="8" orient="horz" pos="2051">
          <p15:clr>
            <a:srgbClr val="A4A3A4"/>
          </p15:clr>
        </p15:guide>
        <p15:guide id="9" pos="3107">
          <p15:clr>
            <a:srgbClr val="A4A3A4"/>
          </p15:clr>
        </p15:guide>
        <p15:guide id="10" orient="horz" pos="373">
          <p15:clr>
            <a:srgbClr val="A4A3A4"/>
          </p15:clr>
        </p15:guide>
        <p15:guide id="11" orient="horz" pos="259">
          <p15:clr>
            <a:srgbClr val="A4A3A4"/>
          </p15:clr>
        </p15:guide>
        <p15:guide id="12" orient="horz" pos="894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1" roundtripDataSignature="AMtx7micDQQR24KtZK3qFFQIHE0731Xr+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17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88"/>
    <p:restoredTop sz="86711" autoAdjust="0"/>
  </p:normalViewPr>
  <p:slideViewPr>
    <p:cSldViewPr snapToGrid="0">
      <p:cViewPr varScale="1">
        <p:scale>
          <a:sx n="126" d="100"/>
          <a:sy n="126" d="100"/>
        </p:scale>
        <p:origin x="1518" y="108"/>
      </p:cViewPr>
      <p:guideLst>
        <p:guide pos="181"/>
        <p:guide orient="horz" pos="2754"/>
        <p:guide pos="4468"/>
        <p:guide pos="2880"/>
        <p:guide orient="horz" pos="1529"/>
        <p:guide pos="5556"/>
        <p:guide pos="1723"/>
        <p:guide orient="horz" pos="2051"/>
        <p:guide pos="3107"/>
        <p:guide orient="horz" pos="373"/>
        <p:guide orient="horz" pos="259"/>
        <p:guide orient="horz"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font" Target="fonts/font18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9" name="Google Shape;79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baseline="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9B294-8EC6-D313-A81A-96308B440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F7D25F4-1283-2999-AC22-817363D43C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2349A70-02AD-13D9-EF02-864D971AF8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049A1AD-29BD-27AB-B2C6-DECA81232D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825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22DA-BA13-9EA0-AAB9-15128FBC8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C98D696-AA09-4A0D-9ED2-B61FBE2049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1A3258E-1264-28E4-6C19-2333D71907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639B3F5-4B34-EC36-6847-14EC399639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9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12402-4350-3121-F128-1DFF827C7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C10BCA5-3B5E-5637-47E8-4B79302EE6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E11FF46-05C3-9DA7-3C3B-1B9ABED4E5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0A67C7E-8703-070E-E861-810FD5ED44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0684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973AD-70AB-4EAD-E51F-8809D557C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5812F13-6E36-AFDE-FEF4-7D775C5BFF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0256E70-5697-FA9F-BCDF-8CC2BEA93C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A0BD738-8881-D380-811A-25F714BFA7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7492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97E22-0C70-9A2F-AB5B-635E294F2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82BEF69-47FC-A5AE-C139-9D6F9ED8E2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9B7D5AC1-1CF2-4887-D282-D67C5AB137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74A85DF-3D28-A8AE-CF9F-83308D01F1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2285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086FC-2870-911A-3903-34C134C35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FCBB1D4-6B40-7355-AE81-959B7FFB8B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9A4E148-FCFC-E786-2194-6828C6F9AB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E42AB33-BDA4-31CE-8160-0284FC1F5A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6463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A1C9F-F2B3-A083-8F50-F0CE9E8F0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DBBFCCC-5A9B-A26E-A2D1-F2D4B4713C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0941F1F-34A8-1A04-9532-8B0A9A80D8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30AD7FA-AF6C-EC74-493F-109350783D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5244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0C7DB-7C43-55E3-18AE-499D9840E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9CDA92B-13C0-182E-C288-2878EC0B66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47FA94E-452B-AC0B-26DD-D9FB1ED759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953FA75-9168-3119-CAA6-FBE416E934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617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4FBE5-864F-E95C-6584-EC19FDA8A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B7DD3C9-7A58-691B-8233-46B390415C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E0C7B34-4E3E-F416-4E1B-4E849E9A4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90233B4-E33C-CAAA-6D2D-33120441BB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765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239BC-C244-3919-03D3-136F91A1C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59ED4AB-AF07-5315-931E-93B1C41132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AF46F50-7CE5-4D09-8CC1-784BD7812D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24A0027-1051-3A08-240F-CC03AD00E9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08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1F228-2152-B862-9115-E1E6780B2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2BC796B-A42C-4CE4-9718-D5AFE623E0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B4CC052-74B4-5226-8883-F26063AC15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2B2E33"/>
                </a:solidFill>
                <a:effectLst/>
                <a:latin typeface="PT_Russia-Text"/>
              </a:rPr>
              <a:t>По данным Банка России в 2025 году люди получали онлайн почти 89% финансовых услуг (</a:t>
            </a:r>
            <a:r>
              <a:rPr lang="en-US" b="0" i="0" dirty="0">
                <a:solidFill>
                  <a:srgbClr val="2B2E33"/>
                </a:solidFill>
                <a:effectLst/>
                <a:latin typeface="PT_Russia-Text"/>
              </a:rPr>
              <a:t>https://www.cbr.ru/about_br/publ/results_work/2025/razvitie-tekhnologiy-i-podderzhka-innovaciy/</a:t>
            </a:r>
            <a:r>
              <a:rPr lang="ru-RU" b="0" i="0" dirty="0">
                <a:solidFill>
                  <a:srgbClr val="2B2E33"/>
                </a:solidFill>
                <a:effectLst/>
                <a:latin typeface="PT_Russia-Text"/>
              </a:rPr>
              <a:t>)</a:t>
            </a:r>
          </a:p>
          <a:p>
            <a:r>
              <a:rPr lang="ru-RU" sz="24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По данным компании </a:t>
            </a:r>
            <a:r>
              <a:rPr lang="en-US" sz="24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Positive Technologies</a:t>
            </a:r>
            <a:r>
              <a:rPr lang="ru-RU" sz="24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в 2025 году 87% платежей приходится на безналичную форму оплаты, и Россия входит в топ-5 стран по этому показателю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6596845-81B3-1EA7-52CA-1039FEB077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7836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CBEAD-DDC6-3C60-954C-4DAFA112F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3F18569-E014-C5AC-11DD-BA191B5142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8797770-4262-A3DC-87F1-00F0A2EEB4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67E0F9C-CDF9-5521-C385-48D8080015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7613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12592-533F-E546-704A-0B1961A92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FE01111-2E62-DA21-B9D5-476F4C2D05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4504515-091B-E77F-11D9-8BEF6A0737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02AF460-7ED5-C657-E3E2-E545AFC648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757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A9E70-CBBA-C34A-AA3B-147E27CA3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03DB3D2C-C8FB-4771-00FF-946339B6DC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C28D49A-5B41-3B75-BA68-2454C37CDF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051827-F2EC-99D0-3C00-F950689926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6975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36CF9-3F96-7615-7262-F00C62512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3E34159-100E-5638-D72B-0974A08AF9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9C2AE28-8EAD-3693-1B5C-1D92A55A2F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2278A5-975E-AA87-4273-BF8A732672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1481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D1A27-02F3-CBA6-6599-26968D0E2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FB9B5C9-A175-3D39-F90F-78FE1BAE6A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0070F5F-52EF-3440-2735-1962FA9B39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EE3DEE-9607-E1C1-D5A5-9EFC9DCAC8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3148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DF75A-E5E8-8BB6-54ED-ACC08441A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977BC6A-1157-B68B-4369-F8A72F9906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856C381-6B06-8644-A707-D41F30A657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BF0A645-C74C-51CD-1B96-6848C5C93D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9098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9E72E9-B7A2-3F2E-67C9-9D8AD663E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7A0A4E4-108D-ED77-BA2A-B49966B411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A74B7B3-7755-915A-011F-3E2D453CB0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D8330E-4C9F-D11D-D490-1954FD1725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8826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9E72E9-B7A2-3F2E-67C9-9D8AD663E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7A0A4E4-108D-ED77-BA2A-B49966B411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A74B7B3-7755-915A-011F-3E2D453CB0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D8330E-4C9F-D11D-D490-1954FD1725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7936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FC72D-FB99-7411-7930-D12CA7335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00FD9CE-BE0B-A604-B1E3-AFDDE03603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55CC3D1-FB6A-ED8E-191C-575C636394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47930C4-A6CE-C978-ED52-F932F2686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2292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683C0-3B6B-CD22-A2C8-EBD826024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7EF2522-2F77-7970-7367-A3619D278E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8AA3E63-501B-D3AA-3AFF-C1FAD7713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2B79484-4365-5B8A-4D40-47CB862281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443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39B6B-38BF-F331-8398-366375F2E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DAAD255-64A6-3337-1825-845FB80FD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902F544-CE33-A9AD-36EF-579EAE81F5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CB116E3-7883-A008-C52E-6837770068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8880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052CD-98B9-F6DD-E1A1-8426C5BE7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585EF5C-0E03-362C-44B2-FBA8DAFDED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2D42D25-4A9E-D645-2B8B-B5AFCB7FD9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D2940CF-1CCF-381F-A199-81E2D361CC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4933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5E666-7F49-5EC7-8732-0EB73CFD9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7AD1DD3-32CF-3D5B-174F-EFB54AE85F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B80ABD2-BFA2-25A2-83BF-2F3AFDDC8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8AB406E-7B9A-13FD-DBCE-2643F494A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2145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67826-4B7A-271F-88AB-9FA114A2A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7F38F2B-95B6-5A43-7149-86357BBA30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E93EC64-E622-FBA0-4B93-253D63811F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23DE71-75C3-54FC-ACEB-513B735509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7888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B7930-ECEF-7BC4-DB9C-796D40C59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DACDFE3-0660-12FC-1317-862E83B66A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85872C3-D80B-0A2E-96BA-4923D78A8D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02545F2-ED95-82F2-8AE2-A6B2025388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6273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3C658-76D4-5320-BEBE-9D53D5D9F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4C6D72D-543B-2700-2F96-5DA3930192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830F13A-FB7E-F718-D071-6688D56819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B260BBB-B208-9EDD-C43B-36758A3D81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8320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9E4E0-4FB9-0790-141A-27085053F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00D12D3-AE21-B090-D5F5-ECC067E6AA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6D6E69D-272C-31D0-DF53-F4F829896D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E0C6FD-58E6-481A-9B11-ED960A1432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6731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165A69-9C4B-0072-398A-149998179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2EBE47E-D9A9-AB93-1642-036E8AC796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A3BA17A-0B6F-EBC4-28CA-B105DA7F00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599937E-663E-E77D-9C06-3F8BAEAD12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6054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A071B-4C4D-9134-379C-6071EA92D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1A74CC1-3E95-F9BF-6E04-457A45B548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EE62299-088E-4325-12C1-5470715418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 err="1"/>
              <a:t>www.gosuslugi.ru</a:t>
            </a:r>
            <a:r>
              <a:rPr lang="en-US" dirty="0"/>
              <a:t>/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20A05F4-7604-B5D9-3980-D21C2D6E10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0651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8160E3-A1BA-B080-AFA2-53B94E0A12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FBBF621-026E-F03C-AD05-E81D055997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7BA28FF-9DC7-4C65-6203-57C691D3EA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5AF815B-8DA4-334B-0FF6-AD6400DB39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92958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CAAC4-AA6B-09E0-6348-5035DA91A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1B320B0-ADC3-B7F3-D0EB-2D9D49519C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4CD0965-5CC3-EF69-9C03-E9B1A5D1CE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67FC59A-6C88-1C9E-E61B-2F5C90F642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65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04AAB-DB58-94F0-2C88-B29C131AE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4F8EA31-89C1-173C-65AD-D7C6828342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65E52DE-A455-1D27-8088-C3FA4EFDF8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BF81F58-D0B1-2EDB-27DB-35932AF503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309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F78F2-5D57-8457-18A8-73C44F3CA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EA70ED7-BE11-C883-410C-4E85A837E2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3E5FE1A-6C93-406B-CEC5-B88911FB89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347A754-C76E-5E1E-EE50-648B63AAEA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2615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48FAA1-8B75-898F-B6ED-2023CBCAE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F6F55E8-A277-0200-8CE1-9A5EC0F130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EE0B488-3902-0F52-945A-F942B2E246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5925FFD-B6AD-E4B8-B6CC-FE8B8D914D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63371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49FC4-59D5-96F7-4106-1E0BFB139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B441B2E-2435-3B85-1CCC-CFC4CF1456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64CE532-A2E2-777C-838B-664F1B9F85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7AB4850-BB8E-23DD-52C4-FA23CE7C78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50108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9F3A9-34CB-7E70-18DA-5E894E2F6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2875908-446E-31BE-BDA9-8F4F8742C7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5D49548-1FF0-C815-392B-BB64F7DCD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7FB3045-C0BE-CFD3-A4A6-97469A3494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59034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B3375-A76A-397B-37F5-5E4162F37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57DE880-2E2E-4C3E-B63E-A2C8467C7E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146B40B-15A4-EF86-4A16-9E4327C478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73E87E2-AF54-10A0-C1DD-AB968E6708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25813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C22F1-E4BD-D686-2C37-D714464CC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93EBC64-CB97-31DA-CA6D-3C1CD92292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2FE854D-6D6D-0630-BE5F-1EC8C7433D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 err="1"/>
              <a:t>www.gosuslugi.ru</a:t>
            </a:r>
            <a:r>
              <a:rPr lang="en-US" dirty="0"/>
              <a:t>/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8AFA5E4-4B48-9232-12FD-30A16C0DE3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21620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9E8F2-006B-4CC0-7166-CA2A305D9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962D085-0B4B-D648-CB41-00564FB1ED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F8F9255-D041-468B-372E-05539C18BD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 err="1"/>
              <a:t>www.gosuslugi.ru</a:t>
            </a:r>
            <a:r>
              <a:rPr lang="en-US" dirty="0"/>
              <a:t>/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04AFFE4-4660-6DDE-5991-83FA65696C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7991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4054F-41A5-09EA-89BF-389158E83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B44F5A6-7DA8-7525-1C5C-B0BAEDC77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1DEF25E-EBF2-DBB5-43E8-40E519D4CF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 err="1"/>
              <a:t>www.gosuslugi.ru</a:t>
            </a:r>
            <a:r>
              <a:rPr lang="en-US" dirty="0"/>
              <a:t>/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D2331D-C024-C566-9786-5F0D5E9059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29224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C4B1E2-A813-2E3C-6DA2-5AC5DF33C7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7366EC3-D6FB-160A-3C63-C5F1530E86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87CAE3A-12DC-FE76-4AB2-B6F1BD4155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 err="1"/>
              <a:t>www.gosuslugi.ru</a:t>
            </a:r>
            <a:r>
              <a:rPr lang="en-US" dirty="0"/>
              <a:t>/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29AEC8D-99FA-3A6F-4F8F-C679E46BCA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3766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27001-5F4C-AEBB-C459-FE294E64E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AAB3B33-234A-4151-7EF2-5399DB6CE0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B54DAFE-B34D-570C-7FA6-C8041E422C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 err="1"/>
              <a:t>www.gosuslugi.ru</a:t>
            </a:r>
            <a:r>
              <a:rPr lang="en-US" dirty="0"/>
              <a:t>/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CA7225E-CF8E-60EE-F956-33AADD0FD1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62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82C4B-2443-DEB6-9F70-F1E2C8844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D6D6217-6244-AF11-F1FC-F6B359383E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63C55E1-64BA-9678-00BD-F6F79F5041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3D063B-1F90-C32D-4846-EAD971110D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08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>
          <a:extLst>
            <a:ext uri="{FF2B5EF4-FFF2-40B4-BE49-F238E27FC236}">
              <a16:creationId xmlns:a16="http://schemas.microsoft.com/office/drawing/2014/main" id="{6330E3C9-3981-188B-CE5F-86AA1D646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7:notes">
            <a:extLst>
              <a:ext uri="{FF2B5EF4-FFF2-40B4-BE49-F238E27FC236}">
                <a16:creationId xmlns:a16="http://schemas.microsoft.com/office/drawing/2014/main" id="{3B222EA9-4B30-A48F-D9BA-6890E58018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8" name="Google Shape;228;p27:notes">
            <a:extLst>
              <a:ext uri="{FF2B5EF4-FFF2-40B4-BE49-F238E27FC236}">
                <a16:creationId xmlns:a16="http://schemas.microsoft.com/office/drawing/2014/main" id="{1D0B7242-2685-05CC-9A73-9CC57EC631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547507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64826-5E18-037D-75BF-ACC1C90AD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E63411A-81B0-C272-DBFA-E976BDAE9A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2CCBDC9-A467-BB63-41B4-7E2AD2CFE1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77847A5-4518-83E8-BFC5-C07AF25A7C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047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AB18E-D701-6DD3-AA68-55C136627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3AF282E-C545-0940-1A5C-E7DDA5A882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6CC290E-D4A8-74B2-B14A-93B9DFB7AB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85C39FA-0C12-3269-FB4B-F3B54750C2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746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CF08F-C96A-41AC-CDEF-F9153A718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163EACD-B79B-E8F7-7C15-E2A9500F80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A21889C-E83F-BB51-0EC5-1758B6DAA9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3CD84A9-D279-3B1A-38AA-4D0269014C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016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79BE1-1F29-31FF-2C63-B07DC7A5D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588A3EE-0140-5E37-8E34-EF67DC134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D73667A-52B2-CC2B-AEBD-3B766B43B7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63770F9-38A5-8A66-F9E0-8C67ABD868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03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подзаголовок">
  <p:cSld name="Заголовок и подзаголовок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3F28BE-6996-4EEC-7FD0-940ADF958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673929"/>
            <a:ext cx="6212541" cy="44689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1A53CB-7305-ACEB-2C6A-A30241780D1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27646" y="170953"/>
            <a:ext cx="879982" cy="382422"/>
          </a:xfrm>
          <a:prstGeom prst="rect">
            <a:avLst/>
          </a:prstGeom>
        </p:spPr>
      </p:pic>
      <p:pic>
        <p:nvPicPr>
          <p:cNvPr id="17" name="Google Shape;17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90523" y="294906"/>
            <a:ext cx="702652" cy="176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0"/>
            <a:ext cx="2159659" cy="1902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04"/>
            <a:ext cx="2159659" cy="1902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560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Заголовок — по центру">
  <p:cSld name="4_Заголовок — по центру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93" y="-1414"/>
            <a:ext cx="9146514" cy="5144914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41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0" name="Google Shape;70;p41"/>
          <p:cNvSpPr txBox="1">
            <a:spLocks noGrp="1"/>
          </p:cNvSpPr>
          <p:nvPr>
            <p:ph type="title"/>
          </p:nvPr>
        </p:nvSpPr>
        <p:spPr>
          <a:xfrm>
            <a:off x="633413" y="2059259"/>
            <a:ext cx="3306686" cy="3850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1" name="Google Shape;71;p41"/>
          <p:cNvSpPr txBox="1">
            <a:spLocks noGrp="1"/>
          </p:cNvSpPr>
          <p:nvPr>
            <p:ph type="body" idx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ункты">
  <p:cSld name="Заголовок и пункты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2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4" name="Google Shape;74;p42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5" name="Google Shape;75;p42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Заголовок и пункты">
  <p:cSld name="1_Заголовок и пункты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;p31">
            <a:extLst>
              <a:ext uri="{FF2B5EF4-FFF2-40B4-BE49-F238E27FC236}">
                <a16:creationId xmlns:a16="http://schemas.microsoft.com/office/drawing/2014/main" id="{87D8F4F3-513F-21F2-5F47-AE2E3C6F2E9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итульный слайд">
  <p:cSld name="1_Титульный слайд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3"/>
          <p:cNvSpPr/>
          <p:nvPr/>
        </p:nvSpPr>
        <p:spPr>
          <a:xfrm>
            <a:off x="0" y="628699"/>
            <a:ext cx="9144000" cy="4176000"/>
          </a:xfrm>
          <a:prstGeom prst="rect">
            <a:avLst/>
          </a:prstGeom>
          <a:solidFill>
            <a:srgbClr val="0F9485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" name="Google Shape;28;p33"/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9" name="Google Shape;29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17595" y="280146"/>
            <a:ext cx="683387" cy="1702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33"/>
          <p:cNvCxnSpPr/>
          <p:nvPr/>
        </p:nvCxnSpPr>
        <p:spPr>
          <a:xfrm>
            <a:off x="628650" y="617174"/>
            <a:ext cx="788551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1" name="Google Shape;3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14242" y="0"/>
            <a:ext cx="1737996" cy="1234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Заголовок — по центру">
  <p:cSld name="1_Заголовок — по центру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4068" y="2393"/>
            <a:ext cx="9158067" cy="5151413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34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5" name="Google Shape;35;p34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6" name="Google Shape;36;p34"/>
          <p:cNvSpPr txBox="1">
            <a:spLocks noGrp="1"/>
          </p:cNvSpPr>
          <p:nvPr>
            <p:ph type="body" idx="1"/>
          </p:nvPr>
        </p:nvSpPr>
        <p:spPr>
          <a:xfrm>
            <a:off x="633415" y="1181100"/>
            <a:ext cx="3823249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7" name="Google Shape;37;p34"/>
          <p:cNvSpPr>
            <a:spLocks noGrp="1"/>
          </p:cNvSpPr>
          <p:nvPr>
            <p:ph type="pic" idx="2"/>
          </p:nvPr>
        </p:nvSpPr>
        <p:spPr>
          <a:xfrm>
            <a:off x="4651375" y="1181100"/>
            <a:ext cx="3863975" cy="3962400"/>
          </a:xfrm>
          <a:prstGeom prst="rect">
            <a:avLst/>
          </a:prstGeom>
          <a:noFill/>
          <a:ln>
            <a:noFill/>
          </a:ln>
        </p:spPr>
      </p:sp>
      <p:pic>
        <p:nvPicPr>
          <p:cNvPr id="38" name="Google Shape;38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Заголовок — по центру">
  <p:cSld name="2_Заголовок — по центру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807" y="-699"/>
            <a:ext cx="9146807" cy="5145078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35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2" name="Google Shape;42;p35"/>
          <p:cNvSpPr txBox="1">
            <a:spLocks noGrp="1"/>
          </p:cNvSpPr>
          <p:nvPr>
            <p:ph type="title"/>
          </p:nvPr>
        </p:nvSpPr>
        <p:spPr>
          <a:xfrm>
            <a:off x="633412" y="2758094"/>
            <a:ext cx="5410549" cy="868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"/>
              <a:buNone/>
              <a:defRPr sz="2400" b="1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3" name="Google Shape;43;p35"/>
          <p:cNvSpPr txBox="1">
            <a:spLocks noGrp="1"/>
          </p:cNvSpPr>
          <p:nvPr>
            <p:ph type="body" idx="1"/>
          </p:nvPr>
        </p:nvSpPr>
        <p:spPr>
          <a:xfrm>
            <a:off x="633412" y="3798916"/>
            <a:ext cx="5410549" cy="868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Фото — горизонтально">
  <p:cSld name="1_Фото — горизонтально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36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7" name="Google Shape;47;p36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8" name="Google Shape;48;p36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49" name="Google Shape;49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Фото — горизонтально">
  <p:cSld name="2_Фото — горизонтально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37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3" name="Google Shape;53;p37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 Black"/>
              <a:buNone/>
              <a:defRPr sz="2000" b="1" i="0" u="none" strike="noStrike" cap="none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4" name="Google Shape;54;p37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55" name="Google Shape;55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Фото — горизонтально">
  <p:cSld name="4_Фото — горизонтально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39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9" name="Google Shape;59;p39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0" name="Google Shape;60;p39"/>
          <p:cNvSpPr txBox="1">
            <a:spLocks noGrp="1"/>
          </p:cNvSpPr>
          <p:nvPr>
            <p:ph type="body" idx="1"/>
          </p:nvPr>
        </p:nvSpPr>
        <p:spPr>
          <a:xfrm>
            <a:off x="633412" y="1028184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61" name="Google Shape;61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Заголовок — по центру">
  <p:cSld name="3_Заголовок — по центру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92" y="-7734"/>
            <a:ext cx="9142608" cy="515541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40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5" name="Google Shape;65;p40"/>
          <p:cNvSpPr txBox="1">
            <a:spLocks noGrp="1"/>
          </p:cNvSpPr>
          <p:nvPr>
            <p:ph type="title"/>
          </p:nvPr>
        </p:nvSpPr>
        <p:spPr>
          <a:xfrm>
            <a:off x="633413" y="1941566"/>
            <a:ext cx="3306686" cy="563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6" name="Google Shape;66;p40"/>
          <p:cNvSpPr txBox="1">
            <a:spLocks noGrp="1"/>
          </p:cNvSpPr>
          <p:nvPr>
            <p:ph type="body" idx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2A17264-FBDD-97A9-1234-D94445582B4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47462" y="187429"/>
            <a:ext cx="879982" cy="382422"/>
          </a:xfrm>
          <a:prstGeom prst="rect">
            <a:avLst/>
          </a:prstGeom>
        </p:spPr>
      </p:pic>
      <p:sp>
        <p:nvSpPr>
          <p:cNvPr id="6" name="Google Shape;6;p29"/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  <p:cxnSp>
        <p:nvCxnSpPr>
          <p:cNvPr id="7" name="Google Shape;7;p29"/>
          <p:cNvCxnSpPr/>
          <p:nvPr/>
        </p:nvCxnSpPr>
        <p:spPr>
          <a:xfrm>
            <a:off x="247462" y="648100"/>
            <a:ext cx="818025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9" name="Google Shape;9;p29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510339" y="294906"/>
            <a:ext cx="702652" cy="1765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Google Shape;10;p29"/>
          <p:cNvCxnSpPr/>
          <p:nvPr/>
        </p:nvCxnSpPr>
        <p:spPr>
          <a:xfrm>
            <a:off x="247462" y="4803775"/>
            <a:ext cx="8580205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" name="Google Shape;11;p29"/>
          <p:cNvSpPr txBox="1"/>
          <p:nvPr/>
        </p:nvSpPr>
        <p:spPr>
          <a:xfrm>
            <a:off x="3323738" y="4825260"/>
            <a:ext cx="5221197" cy="31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CBF"/>
              </a:buClr>
              <a:buSzPts val="1400"/>
              <a:buFont typeface="Arial"/>
              <a:buNone/>
            </a:pPr>
            <a:r>
              <a:rPr lang="ru-RU" sz="1000" b="0" i="0" u="none" strike="noStrike" cap="none" dirty="0">
                <a:solidFill>
                  <a:srgbClr val="B9BCBF"/>
                </a:solidFill>
                <a:latin typeface="Arial"/>
                <a:ea typeface="Arial"/>
                <a:cs typeface="Arial"/>
                <a:sym typeface="Arial"/>
              </a:rPr>
              <a:t>Девятый этап Всероссийской просветительской Эстафеты «Мои финансы»</a:t>
            </a:r>
            <a:endParaRPr sz="1000" b="0" i="0" u="none" strike="noStrike" cap="none" dirty="0">
              <a:solidFill>
                <a:srgbClr val="B9BC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29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7414242" y="0"/>
            <a:ext cx="1737996" cy="123434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3" pos="181" userDrawn="1">
          <p15:clr>
            <a:srgbClr val="F26B43"/>
          </p15:clr>
        </p15:guide>
        <p15:guide id="4" orient="horz" pos="3026" userDrawn="1">
          <p15:clr>
            <a:srgbClr val="F26B43"/>
          </p15:clr>
        </p15:guide>
        <p15:guide id="5" pos="55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br.ru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suslugi.ru/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"/>
          <p:cNvSpPr txBox="1"/>
          <p:nvPr/>
        </p:nvSpPr>
        <p:spPr>
          <a:xfrm>
            <a:off x="2155377" y="174604"/>
            <a:ext cx="3020127" cy="409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9485"/>
              </a:buClr>
              <a:buSzPts val="1400"/>
              <a:buFont typeface="Arial"/>
              <a:buNone/>
            </a:pPr>
            <a:r>
              <a:rPr lang="ru-RU" sz="1000" b="1" i="0" u="none" strike="noStrike" cap="none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Девятый этап </a:t>
            </a:r>
            <a:r>
              <a:rPr lang="ru-RU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Всероссийской просветительской </a:t>
            </a:r>
            <a:br>
              <a:rPr lang="ru-RU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Эстафеты «Мои финансы»</a:t>
            </a:r>
            <a:endParaRPr sz="10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 flipH="1">
            <a:off x="0" y="5079133"/>
            <a:ext cx="9144000" cy="116317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>
            <a:spLocks noGrp="1"/>
          </p:cNvSpPr>
          <p:nvPr>
            <p:ph type="title" idx="4294967295"/>
          </p:nvPr>
        </p:nvSpPr>
        <p:spPr>
          <a:xfrm>
            <a:off x="473811" y="2216150"/>
            <a:ext cx="5540375" cy="1258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Безопасность денег </a:t>
            </a:r>
            <a:b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цифровой среде</a:t>
            </a:r>
            <a:endParaRPr lang="ru-RU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473811" y="4156911"/>
            <a:ext cx="3020127" cy="546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1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спикер, 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должность спикера </a:t>
            </a:r>
            <a:endParaRPr sz="1400" b="0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" name="Рисунок 1" descr="Изображение выглядит как текст, графический дизайн, Графика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3034B9FB-2A89-84B3-3FD7-EF6992BB98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356" y="174604"/>
            <a:ext cx="1174213" cy="373966"/>
          </a:xfrm>
          <a:prstGeom prst="rect">
            <a:avLst/>
          </a:prstGeom>
        </p:spPr>
      </p:pic>
      <p:pic>
        <p:nvPicPr>
          <p:cNvPr id="8" name="Рисунок 7" descr="Изображение выглядит как мультфильм, графическая вставка, одежд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81D443B-C016-9451-20F4-8CE9C14B64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3965" y="846667"/>
            <a:ext cx="4445419" cy="42324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C9D36-653B-49CF-3D69-35E54F5F8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5ACBBA5-EE1A-EB04-270A-1918F67D5B65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10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EE9EDAF4-D820-EE00-1887-630C3D250C3D}"/>
              </a:ext>
            </a:extLst>
          </p:cNvPr>
          <p:cNvSpPr txBox="1"/>
          <p:nvPr/>
        </p:nvSpPr>
        <p:spPr>
          <a:xfrm>
            <a:off x="306591" y="866052"/>
            <a:ext cx="4883475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УСТРОЙСТВ И ПО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782CF07D-7C92-ED2C-A0E0-5F54C7169F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917422"/>
              </p:ext>
            </p:extLst>
          </p:nvPr>
        </p:nvGraphicFramePr>
        <p:xfrm>
          <a:off x="306591" y="1431629"/>
          <a:ext cx="8439476" cy="326162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19738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219738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26162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установка только официальных приложений из проверенных источников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антивирусного программного обеспечения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регулярное обновление операционной системы и приложений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Устанавливайте на смартфон и компьютер лицензионное антивирусное программное обеспечение (ПО). Современные антивирусы не только обнаруживают угрозы, но и предупреждают о переходе на фишинговые сайты, а также проверяют, не попали ли ваши пароли в открытые базы утечек.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  <p:pic>
        <p:nvPicPr>
          <p:cNvPr id="11" name="Рисунок 10" descr="Изображение выглядит как графическая вставка, мультфильм, дизайн, иллюстрац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565D09B-1D73-47A6-F193-451CC1C18D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767" y="3459132"/>
            <a:ext cx="1278466" cy="124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933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20039-B37D-0619-1BFF-E52D909EA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5911250-63B0-0547-E92D-2A5708FEC44F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11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E9621C6D-D073-E351-1570-37DD62453510}"/>
              </a:ext>
            </a:extLst>
          </p:cNvPr>
          <p:cNvSpPr txBox="1"/>
          <p:nvPr/>
        </p:nvSpPr>
        <p:spPr>
          <a:xfrm>
            <a:off x="306591" y="866052"/>
            <a:ext cx="4883475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УСТРОЙСТВ И ПО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EDDC96DE-1E28-4A0C-2852-C2B4F476C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658607"/>
              </p:ext>
            </p:extLst>
          </p:nvPr>
        </p:nvGraphicFramePr>
        <p:xfrm>
          <a:off x="306590" y="1414695"/>
          <a:ext cx="8583409" cy="326162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92624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290785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26162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установка только официальных приложений из проверенных источников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антивирусного программного обеспечения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регулярное обновление операционной системы и приложений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Включите автоматическое обновление ОС и всех приложений. Разработчики регулярно выпускают патчи безопасности, закрывающие уязвимости, которые используют хакеры для взлома устройств. Откладывание обновления – это сознательное оставление «двери» для злоумышленников.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  <p:pic>
        <p:nvPicPr>
          <p:cNvPr id="4" name="Рисунок 3" descr="Изображение выглядит как графическая вставка, мультфильм, дизайн, иллюстрац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D889B8C-53D2-1765-CDC8-5F744CFD7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767" y="3459132"/>
            <a:ext cx="1278466" cy="124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62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54B1E6-C42E-C4C2-28F4-021535796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287713C-D52E-702A-5B47-3DB45F33E3AA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12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290CD2B5-DD4C-DDFB-406A-1921F978720B}"/>
              </a:ext>
            </a:extLst>
          </p:cNvPr>
          <p:cNvSpPr txBox="1"/>
          <p:nvPr/>
        </p:nvSpPr>
        <p:spPr>
          <a:xfrm>
            <a:off x="306591" y="866052"/>
            <a:ext cx="4883475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АУТЕНТИФИКАЦИИ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48521D8-B724-4DD3-CB2C-C7FF91A289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714438"/>
              </p:ext>
            </p:extLst>
          </p:nvPr>
        </p:nvGraphicFramePr>
        <p:xfrm>
          <a:off x="306591" y="1200637"/>
          <a:ext cx="8659608" cy="39060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329804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329804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906012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сложных </a:t>
                      </a:r>
                      <a:b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уникальных паролей для каждого сервиса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регулярная смена паролей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проверка их на утечки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отказ от хранения паролей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мессенджерах и на бумаге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двухфакторная аутентификация как обязательный стандарт защиты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биометрической аутентификации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Длина пароля должна быть не менее 12–16 символов, с использованием заглавных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строчных букв, цифр и специальных символов.</a:t>
                      </a:r>
                    </a:p>
                    <a:p>
                      <a:pPr lvl="0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Никогда не используйте один и тот же пароль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для почты, Госуслуг и банковских приложений (иначе после взлома одного сервиса мошенники получат доступ ко всем остальным).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  <p:pic>
        <p:nvPicPr>
          <p:cNvPr id="7" name="Рисунок 6" descr="Изображение выглядит как графическая вставка, рисунок, мультфильм, зарисов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CF41FBA-8146-0526-1566-947D84E1A6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3739" y="3073572"/>
            <a:ext cx="1605394" cy="159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456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A8B892-DF9C-5ECF-4B49-D3E6260BC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E16AB11-41FC-D01E-839B-F9A391613C63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13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3DAF0841-1581-9CF9-1F98-20622A922423}"/>
              </a:ext>
            </a:extLst>
          </p:cNvPr>
          <p:cNvSpPr txBox="1"/>
          <p:nvPr/>
        </p:nvSpPr>
        <p:spPr>
          <a:xfrm>
            <a:off x="306591" y="866052"/>
            <a:ext cx="4883475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АУТЕНТИФИКАЦИИ</a:t>
            </a:r>
          </a:p>
        </p:txBody>
      </p:sp>
      <p:pic>
        <p:nvPicPr>
          <p:cNvPr id="7" name="Рисунок 6" descr="Изображение выглядит как графическая вставка, рисунок, мультфильм, зарисов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6D035FE-A494-D1D0-3D40-AB2081E9A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3739" y="3060872"/>
            <a:ext cx="1605394" cy="1595605"/>
          </a:xfrm>
          <a:prstGeom prst="rect">
            <a:avLst/>
          </a:prstGeom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0AD1ED6-5432-FC58-6EFF-9F3201A63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503209"/>
              </p:ext>
            </p:extLst>
          </p:nvPr>
        </p:nvGraphicFramePr>
        <p:xfrm>
          <a:off x="306591" y="1269999"/>
          <a:ext cx="8591876" cy="360836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95938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295938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608361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сложных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уникальных паролей для каждого сервиса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регулярная смена паролей </a:t>
                      </a:r>
                      <a:b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проверка их на утечки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отказ от хранения паролей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мессенджерах и на бумаге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двухфакторная аутентификация как обязательный стандарт защиты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биометрической аутентификации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Меняйте пароли не реже одного раза в 3–6 месяцев. Используйте функцию проверки безопасности в своем аккаунте в смартфоне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или в браузере персонального компьютера – система покажет, какие из ваших паролей были скомпрометированы и попали в публичные базы утечек.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3772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33362-95EF-3A4B-983C-E7059DB2B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3A4485E-3C28-85D8-A2B5-73237BE50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189057"/>
              </p:ext>
            </p:extLst>
          </p:nvPr>
        </p:nvGraphicFramePr>
        <p:xfrm>
          <a:off x="306591" y="1200636"/>
          <a:ext cx="8530818" cy="353923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66323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264495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515297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сложных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уникальных паролей для каждого сервиса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регулярная смена паролей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проверка их на утечки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отказ от хранения паролей </a:t>
                      </a:r>
                      <a:b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мессенджерах и на бумаге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двухфакторная аутентификация как обязательный стандарт защиты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биометрической аутентификации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сохраняйте пароли на листках бумаги или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заметках смартфона и не пересылайте себе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мессенджере. Если злоумышленник получит доступ к вашему аккаунту, он получит все ключи от ваших финансовых сервисов.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Разумной альтернативой является использование менеджеров паролей (например, Kaspersky Password Manager). Вам нужно запомнить только один мастер-пароль,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 остальные хранятся в зашифрованном виде.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01FA5AB-7356-05C3-B80B-A0C0D202C578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14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B3FF716E-D476-E9E7-CC3C-EC1545A1D119}"/>
              </a:ext>
            </a:extLst>
          </p:cNvPr>
          <p:cNvSpPr txBox="1"/>
          <p:nvPr/>
        </p:nvSpPr>
        <p:spPr>
          <a:xfrm>
            <a:off x="306591" y="866052"/>
            <a:ext cx="4883475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АУТЕНТИФИКАЦИИ</a:t>
            </a:r>
          </a:p>
        </p:txBody>
      </p:sp>
    </p:spTree>
    <p:extLst>
      <p:ext uri="{BB962C8B-B14F-4D97-AF65-F5344CB8AC3E}">
        <p14:creationId xmlns:p14="http://schemas.microsoft.com/office/powerpoint/2010/main" val="2705491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25281-D88F-B194-8CBA-E307B40F5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23AA56D-4001-72C2-180E-974D331617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652248"/>
              </p:ext>
            </p:extLst>
          </p:nvPr>
        </p:nvGraphicFramePr>
        <p:xfrm>
          <a:off x="306591" y="1200636"/>
          <a:ext cx="8591876" cy="353923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95938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295938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455841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сложных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уникальных паролей для каждого сервиса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регулярная смена паролей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проверка их на утечки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отказ от хранения паролей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мессенджерах и на бумаге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двухфакторная аутентификация как обязательный стандарт защиты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биометрической аутентификации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Подключите двухфакторную аутентификацию везде, где это возможно: Госуслуги, почта, социальные сети, банковские приложения.</a:t>
                      </a:r>
                    </a:p>
                    <a:p>
                      <a:pPr lvl="0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 входе в аккаунт вы получите код подтверждения на ваш смартфон. Сообщать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его третьим лицам нельзя. Помните: сотрудники банка или госорганов никогда не спрашивают коды из SMS или приложения. Если вас просят назвать код – это мошенники.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6BC3A35-11C8-8F65-D075-7F4495B8FCD5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15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D46CE64F-3CCE-E2C2-ABDD-CC1448189E2B}"/>
              </a:ext>
            </a:extLst>
          </p:cNvPr>
          <p:cNvSpPr txBox="1"/>
          <p:nvPr/>
        </p:nvSpPr>
        <p:spPr>
          <a:xfrm>
            <a:off x="306591" y="866052"/>
            <a:ext cx="4883475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АУТЕНТИФИКАЦИИ</a:t>
            </a:r>
          </a:p>
        </p:txBody>
      </p:sp>
      <p:pic>
        <p:nvPicPr>
          <p:cNvPr id="7" name="Рисунок 6" descr="Изображение выглядит как графическая вставка, рисунок, мультфильм, зарисов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B4290A2-3C19-AD86-3D2B-999AEA18C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5072" y="3427728"/>
            <a:ext cx="1320194" cy="131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749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A3F07-F041-035B-65EB-B6E8E93FA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F0F93C0-D0C3-7062-AA12-A66ADFCEA4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988054"/>
              </p:ext>
            </p:extLst>
          </p:nvPr>
        </p:nvGraphicFramePr>
        <p:xfrm>
          <a:off x="306591" y="1200637"/>
          <a:ext cx="8659608" cy="360313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329804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329804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60313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сложных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уникальных паролей для каждого сервиса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регулярная смена паролей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проверка их на утечки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отказ от хранения паролей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мессенджерах и на бумаге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двухфакторная аутентификация как обязательный стандарт защиты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биометрической аутентификации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Включите вход по отпечатку пальца или Face ID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банковских приложениях и менеджерах паролей. Это не только удобно, но и безопасно: биометрию нельзя подсмотреть или украсть удаленно.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Однако помните: в отличие от пароля, сменить биометрию в случае утечки невозможно, поэтому используйте её как дополнение к паролю, а не как единственный метод защиты.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A1A2624-C8BB-4837-5914-D8E967302DA9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16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F9BC34C7-163A-59B8-23C9-CDECBFC7DB07}"/>
              </a:ext>
            </a:extLst>
          </p:cNvPr>
          <p:cNvSpPr txBox="1"/>
          <p:nvPr/>
        </p:nvSpPr>
        <p:spPr>
          <a:xfrm>
            <a:off x="306591" y="866052"/>
            <a:ext cx="4883475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АУТЕНТИФИКАЦИИ</a:t>
            </a:r>
          </a:p>
        </p:txBody>
      </p:sp>
      <p:pic>
        <p:nvPicPr>
          <p:cNvPr id="7" name="Рисунок 6" descr="Изображение выглядит как графическая вставка, рисунок, мультфильм, зарисов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D997E13-C962-C2A0-C79D-DEEA4895B5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589" y="3307870"/>
            <a:ext cx="1431111" cy="142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859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86061-F758-92C4-54D8-4938CC5363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5CE70BD-481C-0D1F-C721-8B35553AD0A9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17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68E3D214-E414-7219-B144-01D08FC2F504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ВЫБОРА ПОСТАВЩИКОВ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036BF984-F8E5-8881-04BA-EB51FD3AD7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032914"/>
              </p:ext>
            </p:extLst>
          </p:nvPr>
        </p:nvGraphicFramePr>
        <p:xfrm>
          <a:off x="306591" y="1348380"/>
          <a:ext cx="8566476" cy="326162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83238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283238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26162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проверка лицензий поставщиков финансовых услуг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изучение репутации поставщиков финансовых услуг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Все легальные участники финансового рынка – кредитные, микрофинансовые, страховые организации и т.п. – должны иметь действующую лицензию Банка России.</a:t>
                      </a:r>
                    </a:p>
                    <a:p>
                      <a:pPr lvl="0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Для проверки зайдите на официальный сайт Банка России (</a:t>
                      </a:r>
                      <a:r>
                        <a:rPr lang="ru-RU" sz="1400" u="sng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cbr.ru</a:t>
                      </a:r>
                      <a:r>
                        <a:rPr lang="en-US" sz="140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в раздел «Проверить участника финансового рынка» и введите название или ИНН поставщика.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  <p:pic>
        <p:nvPicPr>
          <p:cNvPr id="8" name="Рисунок 7" descr="Изображение выглядит как снимок экрана, Прямоугольник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32645AF-6CD6-FDDA-9585-BBBA7EBE2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037" y="2815042"/>
            <a:ext cx="2043698" cy="146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54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CA781-40DF-21AC-2614-2A82C885D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DE07DC1-47CD-090F-EFA4-BE12F8F7D864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18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2661C464-29BF-301F-465C-92A8ACED5CD5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ВЫБОРА ПОСТАВЩИКОВ</a:t>
            </a:r>
          </a:p>
        </p:txBody>
      </p:sp>
      <p:pic>
        <p:nvPicPr>
          <p:cNvPr id="8" name="Рисунок 7" descr="Изображение выглядит как снимок экрана, Прямоугольник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619D1FA-0BD3-964C-960B-649144F47F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037" y="2815042"/>
            <a:ext cx="2043698" cy="1462406"/>
          </a:xfrm>
          <a:prstGeom prst="rect">
            <a:avLst/>
          </a:prstGeom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7E299FA-42E2-795C-31E7-156B8D66ED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259817"/>
              </p:ext>
            </p:extLst>
          </p:nvPr>
        </p:nvGraphicFramePr>
        <p:xfrm>
          <a:off x="306591" y="1371140"/>
          <a:ext cx="8659608" cy="326162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329804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329804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26162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проверка лицензий поставщиков финансовых услуг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изучение репутации поставщиков финансовых услуг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Перед тем как доверить деньги, проверьте,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включен ли поставщик финансовых услуг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«</a:t>
                      </a: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Список компаний с выявленными признаками нелегальной деятельности на финансовом рынке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», который доступен на сайте Банка России.</a:t>
                      </a:r>
                    </a:p>
                    <a:p>
                      <a:pPr lvl="0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 чтении отзывов потребителей на независимых площадках (например,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Банки.ру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обращайте внимание на упоминания о задержках выплат, проблемах с выводом средств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навязывании услуг.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12378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AC064-CB98-67A4-2F7D-929718756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44C9EAE-E3AF-E90A-982F-479D04A566D2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19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79925F7D-C2CF-A1CF-7E09-AD7A4CB44BEF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ЗАЩИТА ОТ МОШЕННИЧЕСТВА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BC9A1F8-3A9F-5354-5BBB-8904451E5D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911836"/>
              </p:ext>
            </p:extLst>
          </p:nvPr>
        </p:nvGraphicFramePr>
        <p:xfrm>
          <a:off x="306591" y="1296519"/>
          <a:ext cx="8659607" cy="348579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71762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387845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485790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правило «Трех С»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истории операций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настройка лимитов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уведомлений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виртуальных карт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кредитной истории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минимизация публикации личных данных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 err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самозапрет</a:t>
                      </a: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 получение кредита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сервис «второй руки» в банке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«Три С» расшифровываются как «Стоп, Сброс,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Созвон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Стоп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прервать разговор, если речь идет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 деньгах.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Сброс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положить трубку и не перезванивать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 номеру звонящего.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Созвон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самостоятельно перезвонить в банк (по номеру, указанному на обороте карты или официальном сайте) или близкому человеку,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 которого исходит просьба денег.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Учтите, что мошенники могут использовать нейросети для подделки голоса и подмены номеров.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4085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E2DC1-ABC0-8FF5-7A6A-919074205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7FC07283-E959-0359-FD46-C994B333D578}"/>
              </a:ext>
            </a:extLst>
          </p:cNvPr>
          <p:cNvSpPr/>
          <p:nvPr/>
        </p:nvSpPr>
        <p:spPr>
          <a:xfrm>
            <a:off x="4572000" y="2865206"/>
            <a:ext cx="3988340" cy="590026"/>
          </a:xfrm>
          <a:prstGeom prst="roundRect">
            <a:avLst>
              <a:gd name="adj" fmla="val 855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F02EA26-6C57-BB9F-BC01-9200C289EB4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2</a:t>
            </a:fld>
            <a:endParaRPr lang="ru-RU" dirty="0"/>
          </a:p>
        </p:txBody>
      </p:sp>
      <p:sp>
        <p:nvSpPr>
          <p:cNvPr id="11" name="Объект 4">
            <a:extLst>
              <a:ext uri="{FF2B5EF4-FFF2-40B4-BE49-F238E27FC236}">
                <a16:creationId xmlns:a16="http://schemas.microsoft.com/office/drawing/2014/main" id="{78A5C367-8722-6A31-7ABC-36B0673EB4E8}"/>
              </a:ext>
            </a:extLst>
          </p:cNvPr>
          <p:cNvSpPr txBox="1">
            <a:spLocks/>
          </p:cNvSpPr>
          <p:nvPr/>
        </p:nvSpPr>
        <p:spPr>
          <a:xfrm>
            <a:off x="261436" y="1271457"/>
            <a:ext cx="3712766" cy="15435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Цифровые финансовые сервисы:</a:t>
            </a:r>
          </a:p>
          <a:p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интернет-банк / мобильный банк</a:t>
            </a:r>
          </a:p>
          <a:p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финансовые маркетплейсы</a:t>
            </a:r>
          </a:p>
          <a:p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платежные сервисы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Объект 4">
            <a:extLst>
              <a:ext uri="{FF2B5EF4-FFF2-40B4-BE49-F238E27FC236}">
                <a16:creationId xmlns:a16="http://schemas.microsoft.com/office/drawing/2014/main" id="{51AA89B4-254D-2E36-374F-C731C06CF7DF}"/>
              </a:ext>
            </a:extLst>
          </p:cNvPr>
          <p:cNvSpPr txBox="1">
            <a:spLocks/>
          </p:cNvSpPr>
          <p:nvPr/>
        </p:nvSpPr>
        <p:spPr>
          <a:xfrm>
            <a:off x="4517742" y="1271457"/>
            <a:ext cx="3712766" cy="15435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Ключевые тренды:</a:t>
            </a:r>
          </a:p>
          <a:p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рост числа пользователей цифровых финансовых услуг</a:t>
            </a:r>
          </a:p>
          <a:p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переход финансовых услуг </a:t>
            </a:r>
            <a:b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в портативные устройства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614CC256-E7CE-6BDA-A983-412E310FE61F}"/>
              </a:ext>
            </a:extLst>
          </p:cNvPr>
          <p:cNvSpPr txBox="1">
            <a:spLocks/>
          </p:cNvSpPr>
          <p:nvPr/>
        </p:nvSpPr>
        <p:spPr>
          <a:xfrm>
            <a:off x="4561985" y="4206940"/>
            <a:ext cx="3365117" cy="53028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900" i="1" dirty="0">
                <a:latin typeface="Arial" panose="020B0604020202020204" pitchFamily="34" charset="0"/>
                <a:cs typeface="Arial" panose="020B0604020202020204" pitchFamily="34" charset="0"/>
              </a:rPr>
              <a:t>* по данным Банка России за 2025 год</a:t>
            </a:r>
          </a:p>
          <a:p>
            <a:pPr marL="0" indent="0">
              <a:buNone/>
            </a:pPr>
            <a:r>
              <a:rPr lang="ru-RU" sz="900" i="1" dirty="0">
                <a:latin typeface="Arial" panose="020B0604020202020204" pitchFamily="34" charset="0"/>
                <a:cs typeface="Arial" panose="020B0604020202020204" pitchFamily="34" charset="0"/>
              </a:rPr>
              <a:t>** по данным компании </a:t>
            </a:r>
            <a:r>
              <a:rPr lang="ru-RU" sz="900" i="1" dirty="0" err="1">
                <a:latin typeface="Arial" panose="020B0604020202020204" pitchFamily="34" charset="0"/>
                <a:cs typeface="Arial" panose="020B0604020202020204" pitchFamily="34" charset="0"/>
              </a:rPr>
              <a:t>Positive</a:t>
            </a:r>
            <a:r>
              <a:rPr lang="ru-RU" sz="900" i="1" dirty="0">
                <a:latin typeface="Arial" panose="020B0604020202020204" pitchFamily="34" charset="0"/>
                <a:cs typeface="Arial" panose="020B0604020202020204" pitchFamily="34" charset="0"/>
              </a:rPr>
              <a:t> Technologies за 2025 год </a:t>
            </a: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DEEF713D-AE09-1921-66D0-B08229460AC0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ЦИФРОВАЯ СРЕДА ФИНАНСОВЫХ УСЛУГ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DC55A5B-7BC9-A2EB-20FF-31EE95B9FB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2441" y="2549434"/>
            <a:ext cx="2386732" cy="20428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1C04F-27A7-8876-80EF-BCDCE36C7CBF}"/>
              </a:ext>
            </a:extLst>
          </p:cNvPr>
          <p:cNvSpPr txBox="1"/>
          <p:nvPr/>
        </p:nvSpPr>
        <p:spPr>
          <a:xfrm>
            <a:off x="4640577" y="283219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/>
                </a:solidFill>
              </a:rPr>
              <a:t>89%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FD81C-993E-2DEB-2E2B-81AAA1B28F63}"/>
              </a:ext>
            </a:extLst>
          </p:cNvPr>
          <p:cNvSpPr txBox="1"/>
          <p:nvPr/>
        </p:nvSpPr>
        <p:spPr>
          <a:xfrm>
            <a:off x="5669981" y="2925491"/>
            <a:ext cx="33754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/>
                </a:solidFill>
              </a:rPr>
              <a:t>финансовых услуг граждане России получают онлайн*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2E3CC6-65FB-F033-4E5C-AA167EFD0F18}"/>
              </a:ext>
            </a:extLst>
          </p:cNvPr>
          <p:cNvSpPr txBox="1"/>
          <p:nvPr/>
        </p:nvSpPr>
        <p:spPr>
          <a:xfrm>
            <a:off x="4640577" y="347852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1"/>
                </a:solidFill>
              </a:rPr>
              <a:t>87%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C45732-A238-3CF2-489E-0B1CE9A9E0F8}"/>
              </a:ext>
            </a:extLst>
          </p:cNvPr>
          <p:cNvSpPr txBox="1"/>
          <p:nvPr/>
        </p:nvSpPr>
        <p:spPr>
          <a:xfrm>
            <a:off x="5669981" y="3570857"/>
            <a:ext cx="33754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/>
                </a:solidFill>
              </a:rPr>
              <a:t>платежей приходится на безналичную форму оплаты**</a:t>
            </a: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6D131C68-8650-7C1B-9B50-C288D723263F}"/>
              </a:ext>
            </a:extLst>
          </p:cNvPr>
          <p:cNvSpPr/>
          <p:nvPr/>
        </p:nvSpPr>
        <p:spPr>
          <a:xfrm>
            <a:off x="4572000" y="3536415"/>
            <a:ext cx="3988340" cy="590026"/>
          </a:xfrm>
          <a:prstGeom prst="roundRect">
            <a:avLst>
              <a:gd name="adj" fmla="val 855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7878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62D2A-B4FA-34A1-A61F-E7E2C0C97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5D953A8-2C92-4478-6BEA-C2FFADA9399A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20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96DFC11F-195F-F060-B27C-C1EBA53EDE0F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ЗАЩИТА ОТ МОШЕННИЧЕСТВА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E05AC700-2EBE-49F1-2D3B-3C795A4AC6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781113"/>
              </p:ext>
            </p:extLst>
          </p:nvPr>
        </p:nvGraphicFramePr>
        <p:xfrm>
          <a:off x="306591" y="1232028"/>
          <a:ext cx="8659607" cy="3798989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71761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387846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798989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правило «Трех С»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истории операций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настройка лимитов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уведомлений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виртуальных карт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кредитной истории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минимизация публикации личных данных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 err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самозапрет</a:t>
                      </a: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 получение кредита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сервис «второй руки» в банке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Установите привычку проверять выписки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 картам ежедневно или через день. Если заметили подозрительную операцию: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немедленно заблокируйте карту через мобильное приложение или по телефону горячей линии банка;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напишите заявление в банк об оспаривании операции (до 24 часов с момента списания — шансы вернуть деньги выше);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обратитесь в полицию, если сумма значительная.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40792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A96505-6A6B-0EAA-EF8C-16AE5DB9A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1396BF8-92AE-C341-DFFE-8483C6C0C62B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21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21C78C9B-94E1-C821-F75D-67CCBD7A85F6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ЗАЩИТА ОТ МОШЕННИЧЕСТВА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4B919B9-6E13-86AE-7DBA-F6C8636114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73351"/>
              </p:ext>
            </p:extLst>
          </p:nvPr>
        </p:nvGraphicFramePr>
        <p:xfrm>
          <a:off x="306591" y="1200637"/>
          <a:ext cx="8659607" cy="349626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71762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387845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496266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правило «Трех С»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истории операций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настройка лимитов </a:t>
                      </a:r>
                      <a:b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уведомлений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виртуальных карт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кредитной истории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минимизация публикации личных данных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 err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самозапрет</a:t>
                      </a: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 получение кредита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сервис «второй руки» в банке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мобильном приложении банка установите суточные лимиты на: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снятие наличных;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переводы (особенно на счета третьих лиц);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онлайн-покупки.</a:t>
                      </a:r>
                    </a:p>
                    <a:p>
                      <a:pPr lvl="0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Даже если мошенники получат доступ, они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смогут вывести сумму выше установленного лимита. </a:t>
                      </a:r>
                    </a:p>
                    <a:p>
                      <a:pPr lvl="0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SMS- или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push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-уведомления должны быть включены для операций на любую сумму – это позволит мгновенно заметить подозрительную транзакцию.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0376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E45EF-E809-FBE9-318A-5BF61DF65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74D638-DA2B-F46C-A9B0-78A3693AEEA7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22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EE55F9A7-0282-3C47-D5B2-588EC0ECED97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ЗАЩИТА ОТ МОШЕННИЧЕСТВА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5C8EF56-5068-9100-2243-D9CC95B088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672643"/>
              </p:ext>
            </p:extLst>
          </p:nvPr>
        </p:nvGraphicFramePr>
        <p:xfrm>
          <a:off x="306591" y="1303867"/>
          <a:ext cx="8659607" cy="351326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71762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387845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51326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правило «Трех С»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истории операций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настройка лимитов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уведомлений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виртуальных карт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кредитной истории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минимизация публикации личных данных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 err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самозапрет</a:t>
                      </a: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 получение кредита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сервис «второй руки» в банке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Для интернет-покупок заведите отдельную виртуальную («цифровую») карту в банковском приложении) и держите на ней ровно столько денег, сколько готовы потратить.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Многие банки позволяют выпускать виртуальные карты мгновенно и бесплатно, а также блокировать их в один клик.</a:t>
                      </a:r>
                    </a:p>
                    <a:p>
                      <a:pPr lvl="0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Если мошенники украдут данные этой карты,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ней не будет крупной суммы, а ваша основная зарплатная карта останется в безопасности.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0407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2365B-D0BC-6E6C-83FF-A831FD4E0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5A678EC-0341-4D92-7960-4F7ECE6AB29F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23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76BE8CC4-6F11-0565-800B-ADFED98E6CAE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ЗАЩИТА ОТ МОШЕННИЧЕСТВА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1FACA3E-DCE4-9DF7-E22C-79DC0F7629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6593"/>
              </p:ext>
            </p:extLst>
          </p:nvPr>
        </p:nvGraphicFramePr>
        <p:xfrm>
          <a:off x="306591" y="1270000"/>
          <a:ext cx="8659607" cy="350737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71762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387845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507375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правило «Трех С»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истории операций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настройка лимитов и уведомлений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виртуальных карт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кредитной истории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минимизация публикации личных данных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 err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самозапрет</a:t>
                      </a: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 получение кредита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сервис «второй руки» в банке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Регулярно проверяйте свою кредитную историю. Это можно сделать бесплатно дважды в год.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Чтобы получить свою кредитную историю, сначала нужно узнать, в каком бюро кредитных историй (БКИ) она хранится, направив запрос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Центральный каталог кредитных историй (ЦККИ) через портал Госуслуги или сайт Банка России. Зная, в каких БКИ хранится кредитная история, можно запросить ее напрямую в БКИ либо через финансово-кредитные организации, заключившие договор с БКИ.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Если в кредитной истории вы видите кредит, который не оформляли – срочно сообщите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 этом в банк и в полицию.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7565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A9E06-8733-7760-F511-90281EED9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2145099-EC45-70C8-AC10-18E448080945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24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AB83AFAC-7646-1228-D67D-B7E85FB24EEE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ЗАЩИТА ОТ МОШЕННИЧЕСТВА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4BBD273-E1F1-4189-95FC-97F8F6477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945317"/>
              </p:ext>
            </p:extLst>
          </p:nvPr>
        </p:nvGraphicFramePr>
        <p:xfrm>
          <a:off x="306591" y="1270000"/>
          <a:ext cx="8659607" cy="345657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71762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387845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456576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правило «Трех С»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истории операций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настройка лимитов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уведомлений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виртуальных карт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кредитной истории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минимизация публикации личных данных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 err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самозапрет</a:t>
                      </a: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 получение кредита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сервис «второй руки» в банке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публикуйте в социальных сетях: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номер телефона и адрес;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фотографии паспорта, водительских прав, банковских карт;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дату рождения (особенно полные – число, месяц, год);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Информацию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об отъезде и крупных покупках.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Мошенники используют эту информацию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для подбора ответов на контрольные вопросы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банках и для создания убедительных сценариев социальной инженерии.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53884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13378-8CCC-E9C2-8C66-E19E9408B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B220619-7C41-F61A-CF96-D2F61495AE2F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25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4CD2F66F-EF2E-9368-020E-CDB991D46AE2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ЗАЩИТА ОТ МОШЕННИЧЕСТВА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7DF7F038-DFE0-406B-64B6-883BAC068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602782"/>
              </p:ext>
            </p:extLst>
          </p:nvPr>
        </p:nvGraphicFramePr>
        <p:xfrm>
          <a:off x="306591" y="1320800"/>
          <a:ext cx="8659607" cy="345657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71762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387845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456576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правило «Трех С»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истории операций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настройка лимитов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уведомлений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виртуальных карт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кредитной истории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минимизация публикации личных данных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самозапрет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 получение кредита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сервис «второй руки» в банке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Если вы не планируете брать кредит в обозримом будущем, имеет смысл через портал Госуслуг установить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самозапрет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 получение кредита. Если, несмотря на установленный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самозапрет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банк оформит кредит, он не сможет потребовать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 вас его возврата.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Если же вам понадобится кредит, запрет можно снять, но отмена вступает в силу не сразу,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 на следующий день – это период охлаждения, который защищает от импульсивных решений.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4306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A8CFF-4A0F-F6FE-079D-091D54941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15BAFE7-E5B9-5685-EB52-F2569A859B7A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26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5F71BD77-F062-431A-0644-87B2E91D0EFD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ЗАЩИТА ОТ МОШЕННИЧЕСТВА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8D87AB76-0C2D-DC54-DE60-64ECB0BEDD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843315"/>
              </p:ext>
            </p:extLst>
          </p:nvPr>
        </p:nvGraphicFramePr>
        <p:xfrm>
          <a:off x="306591" y="1286933"/>
          <a:ext cx="8659607" cy="348033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271762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387845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480330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правило «Трех С»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истории операций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настройка лимитов </a:t>
                      </a:r>
                      <a:b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уведомлений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виртуальных карт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контроль кредитной истории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минимизация публикации личных данных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 err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самозапрет</a:t>
                      </a: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 получение кредита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сервис «второй руки» в банке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советы: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Сервис «второй руки» позволяет клиенту банка назначить уполномоченное лицо (помощника), которое сможет подтверждать или отклонять некоторые операции (переводы, снятие наличных), предотвращая хищения средств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или импульсивные траты крупных сумм. 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 подозрительных операциях у «второй руки» есть 12 часов на решение: при подтверждении банк проведет операцию, в противном случае – отклонит. 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Однако самостоятельно распоряжаться деньгами своего доверителя помощник не может.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5738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A8CFF-4A0F-F6FE-079D-091D54941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15BAFE7-E5B9-5685-EB52-F2569A859B7A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27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5F71BD77-F062-431A-0644-87B2E91D0EFD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КАК РАСПОЗНАТЬ ДИПФЕЙКИ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8D87AB76-0C2D-DC54-DE60-64ECB0BEDD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326498"/>
              </p:ext>
            </p:extLst>
          </p:nvPr>
        </p:nvGraphicFramePr>
        <p:xfrm>
          <a:off x="306590" y="1471051"/>
          <a:ext cx="8396251" cy="58197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396251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</a:tblGrid>
              <a:tr h="5819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8D87AB76-0C2D-DC54-DE60-64ECB0BEDD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665860"/>
              </p:ext>
            </p:extLst>
          </p:nvPr>
        </p:nvGraphicFramePr>
        <p:xfrm>
          <a:off x="629920" y="2469010"/>
          <a:ext cx="4165600" cy="215521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65600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</a:tblGrid>
              <a:tr h="215521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dirty="0"/>
                        <a:t>Как определить: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dirty="0"/>
                        <a:t>Глаза: неестественное моргание, расфокусированный взгляд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dirty="0"/>
                        <a:t>Голос: </a:t>
                      </a:r>
                      <a:r>
                        <a:rPr lang="ru-RU" dirty="0" err="1"/>
                        <a:t>рассинхронизация</a:t>
                      </a:r>
                      <a:r>
                        <a:rPr lang="ru-RU" baseline="0" dirty="0"/>
                        <a:t> звука и движений губ</a:t>
                      </a:r>
                      <a:endParaRPr lang="ru-RU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dirty="0"/>
                        <a:t>Овал лица: размытые края, неестественный тон лица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dirty="0"/>
                        <a:t>Уникальное поведение</a:t>
                      </a:r>
                      <a:r>
                        <a:rPr lang="ru-RU" baseline="0" dirty="0"/>
                        <a:t> человека не копируется</a:t>
                      </a:r>
                      <a:endParaRPr lang="ru-RU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29920" y="1616624"/>
            <a:ext cx="788416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- это контент (видео, аудио или фото), созданный с помощью нейросетей и машинного обучения, который с высокой степенью реалистичности имитирует реальные записи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12080" y="2469011"/>
            <a:ext cx="3302000" cy="203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Что делать: </a:t>
            </a:r>
          </a:p>
          <a:p>
            <a:r>
              <a:rPr lang="ru-RU" dirty="0"/>
              <a:t>попросить человека выполнить неожиданное действие (повернуть голову в профиль или провести рукой перед лицом) </a:t>
            </a:r>
          </a:p>
          <a:p>
            <a:endParaRPr lang="ru-RU" dirty="0"/>
          </a:p>
          <a:p>
            <a:r>
              <a:rPr lang="ru-RU" dirty="0"/>
              <a:t>Правило «Три С»: «Стоп, Сброс, </a:t>
            </a:r>
            <a:r>
              <a:rPr lang="ru-RU" dirty="0" err="1"/>
              <a:t>Созвон</a:t>
            </a:r>
            <a:r>
              <a:rPr lang="ru-RU" dirty="0"/>
              <a:t>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66968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FAEDAA-521C-0923-3F19-60159706F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2467C1A-F606-09FF-68C0-16BF78715636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28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AC8EEB83-5723-32D5-8251-E77DD9E269CC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ЦИФРОВОЙ РУБЛЬ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0CA43E75-1EA0-AFD5-B3FD-4B5E27437CB8}"/>
              </a:ext>
            </a:extLst>
          </p:cNvPr>
          <p:cNvSpPr txBox="1">
            <a:spLocks/>
          </p:cNvSpPr>
          <p:nvPr/>
        </p:nvSpPr>
        <p:spPr>
          <a:xfrm>
            <a:off x="306591" y="1200637"/>
            <a:ext cx="3712766" cy="15435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цифровая форма российской национальной валюты</a:t>
            </a:r>
          </a:p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его массовое внедрение запланировано с 1 сентября 2026 года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86F2426-45A1-FE23-9290-1FC0483F1CC8}"/>
              </a:ext>
            </a:extLst>
          </p:cNvPr>
          <p:cNvSpPr txBox="1">
            <a:spLocks/>
          </p:cNvSpPr>
          <p:nvPr/>
        </p:nvSpPr>
        <p:spPr>
          <a:xfrm>
            <a:off x="4687243" y="1200636"/>
            <a:ext cx="4278956" cy="2939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Средства в цифровых рублях:</a:t>
            </a:r>
          </a:p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предназначены исключительно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для платежей и переводов, их нельзя разместить на вкладе, использовать для получения кредита или инвестировать</a:t>
            </a:r>
          </a:p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хранятся в цифровых кошельках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на платформе Банка России,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но пользоваться ими можно через приложение любого банка</a:t>
            </a:r>
          </a:p>
        </p:txBody>
      </p:sp>
      <p:pic>
        <p:nvPicPr>
          <p:cNvPr id="10" name="Picture 2" descr="Picture background">
            <a:extLst>
              <a:ext uri="{FF2B5EF4-FFF2-40B4-BE49-F238E27FC236}">
                <a16:creationId xmlns:a16="http://schemas.microsoft.com/office/drawing/2014/main" id="{2E759D6A-44F4-27E1-6901-C113D7080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21" y="2316789"/>
            <a:ext cx="2826711" cy="282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557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65879-7CA5-7875-34C7-D77413FE6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E3D7587-B844-0FD5-188D-868C5834CF8B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29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B289E648-2626-5C66-06F7-6BBA50CB0DBB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цифрового рубля</a:t>
            </a:r>
          </a:p>
        </p:txBody>
      </p:sp>
      <p:sp>
        <p:nvSpPr>
          <p:cNvPr id="2" name="Объект 4">
            <a:extLst>
              <a:ext uri="{FF2B5EF4-FFF2-40B4-BE49-F238E27FC236}">
                <a16:creationId xmlns:a16="http://schemas.microsoft.com/office/drawing/2014/main" id="{0F0DD8FA-9681-13A6-60F7-11ACD07C1DB1}"/>
              </a:ext>
            </a:extLst>
          </p:cNvPr>
          <p:cNvSpPr txBox="1">
            <a:spLocks/>
          </p:cNvSpPr>
          <p:nvPr/>
        </p:nvSpPr>
        <p:spPr>
          <a:xfrm>
            <a:off x="306591" y="1406608"/>
            <a:ext cx="8659608" cy="28268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Внедрение цифрового рубля позволяет повысить безопасность денег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цифровой среде: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каждому цифровому рублю присваивается уникальный код (аналог номера на обычной бумажной купюре), что позволяет отслеживать транзакции, бороться с отмыванием денег и другими незаконными операциями</a:t>
            </a:r>
          </a:p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используются средства криптографической защиты, сертифицированные ФСБ, и защищённые каналы связи</a:t>
            </a:r>
          </a:p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применяются смарт-контракты – алгоритмы, которые автоматически выполняют переводы денежных средств между пользователями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при соблюдении заранее заданных параметров (условий сделки)</a:t>
            </a:r>
          </a:p>
        </p:txBody>
      </p:sp>
    </p:spTree>
    <p:extLst>
      <p:ext uri="{BB962C8B-B14F-4D97-AF65-F5344CB8AC3E}">
        <p14:creationId xmlns:p14="http://schemas.microsoft.com/office/powerpoint/2010/main" val="4226757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3659C-DF89-522D-5690-CDB19C246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087B531-7E08-FB74-C705-714A634401D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3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96B2EA4D-1BF0-944B-004E-F0D795E9B471}"/>
              </a:ext>
            </a:extLst>
          </p:cNvPr>
          <p:cNvSpPr txBox="1"/>
          <p:nvPr/>
        </p:nvSpPr>
        <p:spPr>
          <a:xfrm>
            <a:off x="306592" y="866052"/>
            <a:ext cx="3907189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РИСКИ ЦИФРОВОЙ СРЕДЫ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4B651BC0-F3E7-0870-5C09-A3D191A029E0}"/>
              </a:ext>
            </a:extLst>
          </p:cNvPr>
          <p:cNvSpPr txBox="1">
            <a:spLocks/>
          </p:cNvSpPr>
          <p:nvPr/>
        </p:nvSpPr>
        <p:spPr>
          <a:xfrm>
            <a:off x="306592" y="1697937"/>
            <a:ext cx="4980690" cy="25795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Риски, связанные с действиями потребителей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Риски, связанные с действиями поставщиков услуг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Риски, возникающие из-за особенностей используемых технологий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Риски, связанные с действиями мошенников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CCB82B0-D1D5-6382-104E-FE352948BE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48887" y="1284991"/>
            <a:ext cx="3590949" cy="299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1860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A53A4-316B-999E-6CD2-87F477A05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E7661F7-F5FF-8BC5-1D59-E38F24DCFE89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30</a:t>
            </a:fld>
            <a:endParaRPr lang="ru-RU" dirty="0"/>
          </a:p>
        </p:txBody>
      </p:sp>
      <p:sp>
        <p:nvSpPr>
          <p:cNvPr id="4" name="СПАСИБО ЗА ВНИМАНИЕ!">
            <a:extLst>
              <a:ext uri="{FF2B5EF4-FFF2-40B4-BE49-F238E27FC236}">
                <a16:creationId xmlns:a16="http://schemas.microsoft.com/office/drawing/2014/main" id="{7E6E3B3E-9377-2E92-375F-3693030E8A0F}"/>
              </a:ext>
            </a:extLst>
          </p:cNvPr>
          <p:cNvSpPr txBox="1"/>
          <p:nvPr/>
        </p:nvSpPr>
        <p:spPr>
          <a:xfrm>
            <a:off x="3776817" y="2362261"/>
            <a:ext cx="5027212" cy="500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9050" tIns="19050" rIns="19050" bIns="19050" anchor="ctr">
            <a:spAutoFit/>
          </a:bodyPr>
          <a:lstStyle>
            <a:lvl1pPr algn="l">
              <a:defRPr sz="60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u-RU" sz="3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ПРАКТИКУМ</a:t>
            </a:r>
            <a:endParaRPr sz="3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 descr="Изображение выглядит как мультфильм, графическая вставка, Мультфильм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43E69C1-B7C3-FCA1-4AA9-ED9B00AA6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1021"/>
            <a:ext cx="5522363" cy="388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6036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30F0C-349F-8724-D754-F1834BC32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53569FC-9D54-232E-FA37-5E037C7FA43F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31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BDD9EF39-7EB8-8FAE-9A0C-42702CDEDC07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ПРАКТИКУМ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90725E89-775F-2461-677F-9267FE95006A}"/>
              </a:ext>
            </a:extLst>
          </p:cNvPr>
          <p:cNvSpPr txBox="1">
            <a:spLocks/>
          </p:cNvSpPr>
          <p:nvPr/>
        </p:nvSpPr>
        <p:spPr>
          <a:xfrm>
            <a:off x="237046" y="1200637"/>
            <a:ext cx="4977020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Задание № 1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Светлана получила СМС с номера, похожего на номер её банка: «Ваша карта участвует в акции! Нажмите на </a:t>
            </a:r>
            <a:r>
              <a:rPr lang="ru-RU" sz="1800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ссылку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чтобы активировать кешбэк 25% на все покупки. Ссылка активна 1 час».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Определите, какие признаки указывают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на фишинговую атаку в этом сообщении.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Опишите алгоритм действий Светланы: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что ей нужно сделать, чтобы проверить информацию, и чего ей нельзя делать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ни в коем случае.</a:t>
            </a:r>
          </a:p>
        </p:txBody>
      </p:sp>
      <p:pic>
        <p:nvPicPr>
          <p:cNvPr id="5" name="Рисунок 4" descr="Изображение выглядит как графическая вставка, Графика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085B0097-903F-E808-E5F7-3823DA5C2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369" y="1517834"/>
            <a:ext cx="2681883" cy="268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1797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C3349-8C36-30D6-FAFB-FED35777A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76CA6DA-DA33-74D9-9568-F5F06DD8ED90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32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2927F0A6-62C6-1EAD-8B35-666B386A06E7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ПРАКТИКУМ</a:t>
            </a:r>
          </a:p>
        </p:txBody>
      </p:sp>
      <p:pic>
        <p:nvPicPr>
          <p:cNvPr id="9" name="Рисунок 8" descr="Изображение выглядит как диаграмма, снимок экран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86627E8-45BF-CE49-8BE5-D10CF1490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066" y="1158160"/>
            <a:ext cx="3130934" cy="3373075"/>
          </a:xfrm>
          <a:prstGeom prst="rect">
            <a:avLst/>
          </a:prstGeom>
        </p:spPr>
      </p:pic>
      <p:sp>
        <p:nvSpPr>
          <p:cNvPr id="2" name="Объект 4">
            <a:extLst>
              <a:ext uri="{FF2B5EF4-FFF2-40B4-BE49-F238E27FC236}">
                <a16:creationId xmlns:a16="http://schemas.microsoft.com/office/drawing/2014/main" id="{472EDACD-6892-FA79-AB71-0166A4F69B2C}"/>
              </a:ext>
            </a:extLst>
          </p:cNvPr>
          <p:cNvSpPr txBox="1">
            <a:spLocks/>
          </p:cNvSpPr>
          <p:nvPr/>
        </p:nvSpPr>
        <p:spPr>
          <a:xfrm>
            <a:off x="211646" y="1267731"/>
            <a:ext cx="4977020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Ответ на задание № 1</a:t>
            </a:r>
          </a:p>
          <a:p>
            <a:pPr marL="0" indent="0">
              <a:buNone/>
            </a:pPr>
            <a:r>
              <a:rPr lang="ru-RU" sz="1800" b="1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Признаки</a:t>
            </a:r>
            <a:r>
              <a:rPr lang="ru-RU" sz="18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подчеркивание необходимости срочного действия («ссылка активна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1 час»); слишком высокий процент кешбэка (25%); ссылка в СМС, требующая перехода.</a:t>
            </a:r>
          </a:p>
          <a:p>
            <a:pPr marL="0" indent="0">
              <a:buNone/>
            </a:pPr>
            <a:r>
              <a:rPr lang="ru-RU" sz="18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</a:t>
            </a: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не переходить по ссылке; открыть официальное приложение банка (или позвонить на горячую линию по номеру, указанному на карте) и уточнить информацию об акции; удалить СМС.</a:t>
            </a:r>
          </a:p>
        </p:txBody>
      </p:sp>
    </p:spTree>
    <p:extLst>
      <p:ext uri="{BB962C8B-B14F-4D97-AF65-F5344CB8AC3E}">
        <p14:creationId xmlns:p14="http://schemas.microsoft.com/office/powerpoint/2010/main" val="25874853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8FE62-A1EB-6888-851E-4E16D071B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AE27C86-9523-8CE1-935F-09D6746ACBB5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33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333DF546-24C5-4BB2-A5AE-F74F3BF51ECD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ПРАКТИКУМ</a:t>
            </a:r>
          </a:p>
        </p:txBody>
      </p:sp>
      <p:sp>
        <p:nvSpPr>
          <p:cNvPr id="2" name="Объект 4">
            <a:extLst>
              <a:ext uri="{FF2B5EF4-FFF2-40B4-BE49-F238E27FC236}">
                <a16:creationId xmlns:a16="http://schemas.microsoft.com/office/drawing/2014/main" id="{D91A6AFA-22A9-856E-138F-1A4CCA85AD03}"/>
              </a:ext>
            </a:extLst>
          </p:cNvPr>
          <p:cNvSpPr txBox="1">
            <a:spLocks/>
          </p:cNvSpPr>
          <p:nvPr/>
        </p:nvSpPr>
        <p:spPr>
          <a:xfrm>
            <a:off x="203179" y="1200636"/>
            <a:ext cx="5681154" cy="34983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Задание № 2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Юрий установил на свой смартфон упрощенный графический ключ (3 точки), сохранил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приложении «Заметки» все PIN-коды банковских карт и пароль от онлайн-банка, чтобы не забыть их. Его 10-летний сын часто играет в игры на этом телефоне. Однажды Юрий потерял телефон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транспорте.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Какие три нарушения правил цифровой безопасности допустил Юрий?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Какие меры нужно предпринять сразу после утери телефона, чтобы обезопасить свои деньги?</a:t>
            </a:r>
          </a:p>
        </p:txBody>
      </p:sp>
      <p:pic>
        <p:nvPicPr>
          <p:cNvPr id="7" name="Рисунок 6" descr="Изображение выглядит как графическая вставка, Графика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D78B86F7-7FDC-0E57-14FE-38DA9D5FE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977" y="1597173"/>
            <a:ext cx="2681883" cy="268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4477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23600-1206-9043-B449-09437BFD6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B560D15-4EC6-D4F4-D54A-C83EE22D3185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34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210D2201-9F7D-8F03-4C0B-67AEE48408E9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ПРАКТИКУМ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FB6560F1-CEC1-760C-4625-48777DC5944D}"/>
              </a:ext>
            </a:extLst>
          </p:cNvPr>
          <p:cNvSpPr txBox="1">
            <a:spLocks/>
          </p:cNvSpPr>
          <p:nvPr/>
        </p:nvSpPr>
        <p:spPr>
          <a:xfrm>
            <a:off x="220112" y="1212946"/>
            <a:ext cx="5571087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Ответ на задание № 2</a:t>
            </a:r>
          </a:p>
          <a:p>
            <a:pPr marL="0" indent="0">
              <a:buNone/>
            </a:pPr>
            <a:r>
              <a:rPr lang="ru-RU" sz="1800" b="1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Нарушения</a:t>
            </a:r>
            <a:r>
              <a:rPr lang="ru-RU" sz="18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простой графический ключ (легко подобрать по следам на экране); хранение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PIN-кодов и паролей в открытом виде в заметках; предоставление ребенку бесконтрольного доступа к устройству, где есть банковские приложения.</a:t>
            </a:r>
          </a:p>
          <a:p>
            <a:pPr marL="0" indent="0">
              <a:buNone/>
            </a:pPr>
            <a:r>
              <a:rPr lang="ru-RU" sz="18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</a:t>
            </a: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немедленно позвонить оператору сотовой связи для блокировки сим-карты, заблокировать банковские карты через колл-центр банка (даже если телефон не разблокирован).</a:t>
            </a:r>
          </a:p>
        </p:txBody>
      </p:sp>
      <p:pic>
        <p:nvPicPr>
          <p:cNvPr id="9" name="Рисунок 8" descr="Изображение выглядит как диаграмма, снимок экран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FDD75CD-7063-1311-0DA7-1BACB8A80E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066" y="1158160"/>
            <a:ext cx="3130934" cy="33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4841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BAF80-21CE-7910-C164-1A79B47BE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4C43A38-2918-260A-F523-60A3982E16C4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35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EBB79F52-0B9D-27FF-8C05-D5751F77857C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ПРАКТИКУМ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9C992DB0-F7FD-DFD6-4323-BD85083AEB3F}"/>
              </a:ext>
            </a:extLst>
          </p:cNvPr>
          <p:cNvSpPr txBox="1">
            <a:spLocks/>
          </p:cNvSpPr>
          <p:nvPr/>
        </p:nvSpPr>
        <p:spPr>
          <a:xfrm>
            <a:off x="228579" y="1293770"/>
            <a:ext cx="5274753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Задание № 3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Иван увидел в интернете рекламу: «МФК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ТопДоход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. Вложи 50 000 рублей, через месяц получи 75 000 рублей. Гарантия дохода 100%» Сайт выглядит красиво, есть кнопка «Личный кабинет».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Назовите минимум три признака мошенничества в этом предложении.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Предложите Ивану легальный способ проверить организацию, прежде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чем переводить деньги.</a:t>
            </a:r>
          </a:p>
        </p:txBody>
      </p:sp>
      <p:pic>
        <p:nvPicPr>
          <p:cNvPr id="5" name="Рисунок 4" descr="Изображение выглядит как графическая вставка, Графика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FDDDAC31-190C-DB33-4E4E-15B1076B3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36" y="1585384"/>
            <a:ext cx="2681883" cy="268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399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C481DF-3D93-A30E-1CCE-CA7B81EB6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4BA163B-F9C7-142B-C8BC-174747203556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36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D2507754-EF79-5837-DAB6-4577ADC0064F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ПРАКТИКУМ</a:t>
            </a:r>
          </a:p>
        </p:txBody>
      </p:sp>
      <p:sp>
        <p:nvSpPr>
          <p:cNvPr id="2" name="Объект 4">
            <a:extLst>
              <a:ext uri="{FF2B5EF4-FFF2-40B4-BE49-F238E27FC236}">
                <a16:creationId xmlns:a16="http://schemas.microsoft.com/office/drawing/2014/main" id="{6E636A8C-231D-5A1A-432B-9EEE16A61F57}"/>
              </a:ext>
            </a:extLst>
          </p:cNvPr>
          <p:cNvSpPr txBox="1">
            <a:spLocks/>
          </p:cNvSpPr>
          <p:nvPr/>
        </p:nvSpPr>
        <p:spPr>
          <a:xfrm>
            <a:off x="227525" y="1200637"/>
            <a:ext cx="5823276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Ответ на задание № 3</a:t>
            </a:r>
          </a:p>
          <a:p>
            <a:pPr marL="0" indent="0">
              <a:buNone/>
            </a:pPr>
            <a:r>
              <a:rPr lang="ru-RU" sz="1800" b="1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Признаки</a:t>
            </a:r>
            <a:r>
              <a:rPr lang="ru-RU" sz="18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обещание гарантированного дохода (закон запрещает гарантировать доходность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на финансовом рынке); чрезмерно высокая доходность (50% в месяц); низкая минимальная сумма вклада (микрофинансовые организации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 закону не имеют права привлекать средства физических лиц на сумму менее 1,5 млн рублей).</a:t>
            </a:r>
          </a:p>
          <a:p>
            <a:pPr marL="0" indent="0">
              <a:buNone/>
            </a:pPr>
            <a:r>
              <a:rPr lang="ru-RU" sz="18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Проверка</a:t>
            </a: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зайти на официальный сайт Банка России в раздел «Проверить участника финансового рынка» и ввести название организации.</a:t>
            </a:r>
          </a:p>
        </p:txBody>
      </p:sp>
      <p:pic>
        <p:nvPicPr>
          <p:cNvPr id="8" name="Рисунок 7" descr="Изображение выглядит как диаграмма, снимок экран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1256C70-1332-AFEC-ED53-6D479518D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066" y="1158160"/>
            <a:ext cx="3130934" cy="33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9934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24C15-76D3-CD74-7E2A-7B1CDBA11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4C3C3FC-5AA6-636D-55AE-1E67C1D3A3E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37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8C9910C4-BA99-826E-3BA4-D55D204E739A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ПРАКТИКУМ</a:t>
            </a:r>
          </a:p>
        </p:txBody>
      </p:sp>
      <p:sp>
        <p:nvSpPr>
          <p:cNvPr id="2" name="Объект 4">
            <a:extLst>
              <a:ext uri="{FF2B5EF4-FFF2-40B4-BE49-F238E27FC236}">
                <a16:creationId xmlns:a16="http://schemas.microsoft.com/office/drawing/2014/main" id="{6FC0F5EB-A3CF-A0AD-BA1B-5BF1B567DD86}"/>
              </a:ext>
            </a:extLst>
          </p:cNvPr>
          <p:cNvSpPr txBox="1">
            <a:spLocks/>
          </p:cNvSpPr>
          <p:nvPr/>
        </p:nvSpPr>
        <p:spPr>
          <a:xfrm>
            <a:off x="228579" y="1327637"/>
            <a:ext cx="4977020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Задание № 4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 помощью портала «Госуслуги» (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www.gosuslugi.ru/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) найдите информацию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 электронной услуге «Установление запрета на получение кредита».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Всех ли видов кредита коснётся запрет, установленный с помощью этой услуги?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Какие виды запретов можно установить</a:t>
            </a:r>
            <a:r>
              <a:rPr lang="ru-RU" sz="1800" dirty="0"/>
              <a:t>?</a:t>
            </a:r>
          </a:p>
        </p:txBody>
      </p:sp>
      <p:pic>
        <p:nvPicPr>
          <p:cNvPr id="9" name="Рисунок 8" descr="Изображение выглядит как шаблон, круг, График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C1FDA52-A1DC-471C-5D6B-52C6569C9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2383" y="1259904"/>
            <a:ext cx="2935816" cy="293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690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A8D76-02A3-C169-6C32-770AE13FD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4A0F92B-2B90-1B85-79CD-F5282D8B267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38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27F14EC2-0FAF-EC62-7A57-5C5658990F5C}"/>
              </a:ext>
            </a:extLst>
          </p:cNvPr>
          <p:cNvSpPr txBox="1"/>
          <p:nvPr/>
        </p:nvSpPr>
        <p:spPr>
          <a:xfrm>
            <a:off x="306591" y="866052"/>
            <a:ext cx="5823276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ПРАКТИКУМ</a:t>
            </a:r>
          </a:p>
        </p:txBody>
      </p:sp>
      <p:sp>
        <p:nvSpPr>
          <p:cNvPr id="2" name="Объект 4">
            <a:extLst>
              <a:ext uri="{FF2B5EF4-FFF2-40B4-BE49-F238E27FC236}">
                <a16:creationId xmlns:a16="http://schemas.microsoft.com/office/drawing/2014/main" id="{C27A2601-FF3D-3D2F-737D-956FBDE63DF0}"/>
              </a:ext>
            </a:extLst>
          </p:cNvPr>
          <p:cNvSpPr txBox="1">
            <a:spLocks/>
          </p:cNvSpPr>
          <p:nvPr/>
        </p:nvSpPr>
        <p:spPr>
          <a:xfrm>
            <a:off x="211646" y="1207474"/>
            <a:ext cx="4977020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/>
              <a:t>Ответ на задание № 4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9F0E79-1E0F-3E7C-80C7-6A56C16EE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92" y="1593885"/>
            <a:ext cx="4524809" cy="3056459"/>
          </a:xfrm>
          <a:prstGeom prst="rect">
            <a:avLst/>
          </a:prstGeom>
          <a:ln>
            <a:solidFill>
              <a:srgbClr val="969696"/>
            </a:solidFill>
          </a:ln>
        </p:spPr>
      </p:pic>
      <p:pic>
        <p:nvPicPr>
          <p:cNvPr id="9" name="Рисунок 8" descr="Изображение выглядит как диаграмма, снимок экран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55191B5-A024-B00D-F105-697684C92D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3095" y="1277269"/>
            <a:ext cx="3130934" cy="33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0211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202ED-D85D-390A-B2D1-1F3BE610A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339E4E8-F72F-351F-8DD9-D0D46889D314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39</a:t>
            </a:fld>
            <a:endParaRPr lang="ru-RU" dirty="0"/>
          </a:p>
        </p:txBody>
      </p:sp>
      <p:sp>
        <p:nvSpPr>
          <p:cNvPr id="2" name="СПАСИБО ЗА ВНИМАНИЕ!">
            <a:extLst>
              <a:ext uri="{FF2B5EF4-FFF2-40B4-BE49-F238E27FC236}">
                <a16:creationId xmlns:a16="http://schemas.microsoft.com/office/drawing/2014/main" id="{0E52AB08-ED9A-C5D8-E049-DE94E9DC7698}"/>
              </a:ext>
            </a:extLst>
          </p:cNvPr>
          <p:cNvSpPr txBox="1"/>
          <p:nvPr/>
        </p:nvSpPr>
        <p:spPr>
          <a:xfrm>
            <a:off x="-353613" y="2321681"/>
            <a:ext cx="5027212" cy="500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9050" tIns="19050" rIns="19050" bIns="19050" anchor="ctr">
            <a:spAutoFit/>
          </a:bodyPr>
          <a:lstStyle>
            <a:lvl1pPr algn="l">
              <a:defRPr sz="60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u-RU" sz="3000" b="1" dirty="0">
                <a:solidFill>
                  <a:schemeClr val="tx1"/>
                </a:solidFill>
                <a:latin typeface="+mn-lt"/>
              </a:rPr>
              <a:t>ТЕСТИРОВАНИЕ</a:t>
            </a:r>
            <a:endParaRPr sz="30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6" name="Рисунок 5" descr="Изображение выглядит как мультфильм, графическая вставка, Мультфильм, одежд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F4D2A80-4C90-BE91-7817-5052A045A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0518" y="1600200"/>
            <a:ext cx="6311981" cy="289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36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259CB-268C-556F-C0BF-14DB506AC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C864BC0-7F27-17C3-7D30-4627C8107C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4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60EA6C96-4790-3B96-63CC-CA5AECD37635}"/>
              </a:ext>
            </a:extLst>
          </p:cNvPr>
          <p:cNvSpPr txBox="1"/>
          <p:nvPr/>
        </p:nvSpPr>
        <p:spPr>
          <a:xfrm>
            <a:off x="306592" y="866052"/>
            <a:ext cx="5104394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РИСКИ ДЕЙСТВИЙ ПОТРЕБИТЕЛЕЙ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3869ED5D-F4E4-4CA6-1889-C524C0A68F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273970"/>
              </p:ext>
            </p:extLst>
          </p:nvPr>
        </p:nvGraphicFramePr>
        <p:xfrm>
          <a:off x="306591" y="1288714"/>
          <a:ext cx="8259856" cy="3373295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3925825">
                  <a:extLst>
                    <a:ext uri="{9D8B030D-6E8A-4147-A177-3AD203B41FA5}">
                      <a16:colId xmlns:a16="http://schemas.microsoft.com/office/drawing/2014/main" val="1984597090"/>
                    </a:ext>
                  </a:extLst>
                </a:gridCol>
                <a:gridCol w="398893">
                  <a:extLst>
                    <a:ext uri="{9D8B030D-6E8A-4147-A177-3AD203B41FA5}">
                      <a16:colId xmlns:a16="http://schemas.microsoft.com/office/drawing/2014/main" val="140819660"/>
                    </a:ext>
                  </a:extLst>
                </a:gridCol>
                <a:gridCol w="3935138">
                  <a:extLst>
                    <a:ext uri="{9D8B030D-6E8A-4147-A177-3AD203B41FA5}">
                      <a16:colId xmlns:a16="http://schemas.microsoft.com/office/drawing/2014/main" val="3001982226"/>
                    </a:ext>
                  </a:extLst>
                </a:gridCol>
              </a:tblGrid>
              <a:tr h="31278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5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Неправильные решения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5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5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Смешивание поставщиков услуг 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005240"/>
                  </a:ext>
                </a:extLst>
              </a:tr>
              <a:tr h="896657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Недостаточная цифровая финансовая грамотность ведет к принятию неправильных решений или совершению ошибок при самостоятельном проведении финансовых операций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5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цифровой среде потребитель может не всегда четко понимать, услугами какой финансовой организации </a:t>
                      </a:r>
                      <a:b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он пользуется – банк это или не банк, легальная </a:t>
                      </a:r>
                      <a:b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или нелегальная организация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02824749"/>
                  </a:ext>
                </a:extLst>
              </a:tr>
              <a:tr h="31278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5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Импульсивные траты</a:t>
                      </a:r>
                      <a:endParaRPr lang="ru-RU" sz="15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5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5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 Смешивание инструментов</a:t>
                      </a:r>
                      <a:endParaRPr lang="ru-RU" sz="150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408564"/>
                  </a:ext>
                </a:extLst>
              </a:tr>
              <a:tr h="8966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Легкость совершения финансовых операций </a:t>
                      </a:r>
                      <a:b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«виртуальность» в восприятии денежных средств провоцирует необдуманные покупки и увеличивает личные расходы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Из-за внешней схожести интерфейса приложений потребитель может смешивать разные финансовые инструменты – вклады и инвестиции, долевые </a:t>
                      </a:r>
                      <a:b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долговые ценные бумаги и т.д.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32667921"/>
                  </a:ext>
                </a:extLst>
              </a:tr>
              <a:tr h="3127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5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Чрезмерное кредитование</a:t>
                      </a:r>
                      <a:endParaRPr lang="ru-RU" sz="15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5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 «Засвечивание» паролей</a:t>
                      </a:r>
                      <a:endParaRPr lang="ru-RU" sz="150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364517"/>
                  </a:ext>
                </a:extLst>
              </a:tr>
              <a:tr h="6213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Легкость получения кредитов в цифровой среде, сочетающаяся с недостатком самоконтроля, может привести к накоплению долговой нагрузки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Хранение паролей и ПИН-кодов в мессенджерах, заметках в смартфоне или на бумаге делает </a:t>
                      </a:r>
                      <a:b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их доступными для злоумышленников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93308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34121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A9117-F510-DB8A-7900-B1EE32439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61779F9-908B-BCB0-5A22-B042BB2D72F0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40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D4248348-9B7B-F3A6-865E-5C3E0154FFDD}"/>
              </a:ext>
            </a:extLst>
          </p:cNvPr>
          <p:cNvSpPr txBox="1"/>
          <p:nvPr/>
        </p:nvSpPr>
        <p:spPr>
          <a:xfrm>
            <a:off x="306591" y="866052"/>
            <a:ext cx="2792209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ТЕСТИРОВАНИЕ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FAEFCE85-EA4F-B134-CCAC-A347FDDF4FFC}"/>
              </a:ext>
            </a:extLst>
          </p:cNvPr>
          <p:cNvSpPr txBox="1">
            <a:spLocks/>
          </p:cNvSpPr>
          <p:nvPr/>
        </p:nvSpPr>
        <p:spPr>
          <a:xfrm>
            <a:off x="237046" y="1293770"/>
            <a:ext cx="4977020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Тест № 1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Как расшифровывается правило «Трех С»?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Сомнение, Следствие, Суд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Стоп, Сброс,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Созвон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lphaLcParenR"/>
            </a:pP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Созвон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Сбор, Сброс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Созвон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Совет, След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5F58B4B-864D-3719-480F-E33E67BD7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266" y="2181335"/>
            <a:ext cx="4237028" cy="177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1387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B7A88-6D3B-5226-EA13-D4C20815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404E605-8DDB-1DE5-5D23-E707A1E151C2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41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7053A199-157F-8A2A-7FF8-53236B1BFA21}"/>
              </a:ext>
            </a:extLst>
          </p:cNvPr>
          <p:cNvSpPr txBox="1"/>
          <p:nvPr/>
        </p:nvSpPr>
        <p:spPr>
          <a:xfrm>
            <a:off x="306591" y="866052"/>
            <a:ext cx="2792209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ТЕСТИРОВАНИЕ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AB170F6E-B8F1-6E3A-E92A-9E388B57F2B9}"/>
              </a:ext>
            </a:extLst>
          </p:cNvPr>
          <p:cNvSpPr txBox="1">
            <a:spLocks/>
          </p:cNvSpPr>
          <p:nvPr/>
        </p:nvSpPr>
        <p:spPr>
          <a:xfrm>
            <a:off x="237046" y="1293770"/>
            <a:ext cx="4977020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Тест № 1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Как расшифровывается правило «Трех С»?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Сомнение, Следствие, Суд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Стоп, Сброс, </a:t>
            </a:r>
            <a:r>
              <a:rPr lang="ru-RU" sz="1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Созвон</a:t>
            </a:r>
            <a:endParaRPr lang="ru-RU" sz="1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lphaLcParenR"/>
            </a:pP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Созвон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Сбор, Сброс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Созвон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Совет, След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D14B081-99BB-4B32-64EE-FEBF4EFA6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266" y="2181335"/>
            <a:ext cx="4237028" cy="177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2526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2D8F9-A07A-241D-9100-7856E3C59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18BBA73-5FDD-03E0-9E7E-3376ACA088BB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42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D220C19F-8C83-1B66-C9FE-9769E9E9D196}"/>
              </a:ext>
            </a:extLst>
          </p:cNvPr>
          <p:cNvSpPr txBox="1"/>
          <p:nvPr/>
        </p:nvSpPr>
        <p:spPr>
          <a:xfrm>
            <a:off x="306591" y="866052"/>
            <a:ext cx="2792209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ТЕСТИРОВАНИЕ</a:t>
            </a:r>
          </a:p>
        </p:txBody>
      </p:sp>
      <p:sp>
        <p:nvSpPr>
          <p:cNvPr id="2" name="Объект 4">
            <a:extLst>
              <a:ext uri="{FF2B5EF4-FFF2-40B4-BE49-F238E27FC236}">
                <a16:creationId xmlns:a16="http://schemas.microsoft.com/office/drawing/2014/main" id="{1E2D7756-E171-2510-6A44-E671C8BE9484}"/>
              </a:ext>
            </a:extLst>
          </p:cNvPr>
          <p:cNvSpPr txBox="1">
            <a:spLocks/>
          </p:cNvSpPr>
          <p:nvPr/>
        </p:nvSpPr>
        <p:spPr>
          <a:xfrm>
            <a:off x="261676" y="1224407"/>
            <a:ext cx="4977020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Тест № 2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Легальность деятельности каких организаций можно проверить на сайте Банка России? (отметьте все верные ответы)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кредитные организации 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микрофинансовые организации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торговые организации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страховые организации</a:t>
            </a:r>
          </a:p>
        </p:txBody>
      </p:sp>
      <p:pic>
        <p:nvPicPr>
          <p:cNvPr id="7" name="Рисунок 6" descr="Изображение выглядит как мультфильм, Графика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691CD891-7D1C-3E84-2EFB-8DAE2F9B68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942" y="2261785"/>
            <a:ext cx="3949918" cy="165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615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3B15C-7492-66D2-058A-245760E01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801EF8D-E51E-CE00-DF30-A5614768624D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43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ABDF535D-8364-EE06-2758-74CC981CB854}"/>
              </a:ext>
            </a:extLst>
          </p:cNvPr>
          <p:cNvSpPr txBox="1"/>
          <p:nvPr/>
        </p:nvSpPr>
        <p:spPr>
          <a:xfrm>
            <a:off x="306591" y="866052"/>
            <a:ext cx="2792209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ТЕСТИРОВАНИЕ</a:t>
            </a:r>
          </a:p>
        </p:txBody>
      </p:sp>
      <p:sp>
        <p:nvSpPr>
          <p:cNvPr id="2" name="Объект 4">
            <a:extLst>
              <a:ext uri="{FF2B5EF4-FFF2-40B4-BE49-F238E27FC236}">
                <a16:creationId xmlns:a16="http://schemas.microsoft.com/office/drawing/2014/main" id="{BFF5F70B-838C-0AF8-5505-9987B4A01061}"/>
              </a:ext>
            </a:extLst>
          </p:cNvPr>
          <p:cNvSpPr txBox="1">
            <a:spLocks/>
          </p:cNvSpPr>
          <p:nvPr/>
        </p:nvSpPr>
        <p:spPr>
          <a:xfrm>
            <a:off x="261676" y="1224407"/>
            <a:ext cx="4977020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Тест № 2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Легальность деятельности каких организаций можно проверить на сайте Банка России? (отметьте все верные ответы)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кредитные организации 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микрофинансовые организации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торговые организации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страховые организации</a:t>
            </a:r>
          </a:p>
        </p:txBody>
      </p:sp>
      <p:pic>
        <p:nvPicPr>
          <p:cNvPr id="7" name="Рисунок 6" descr="Изображение выглядит как мультфильм, Графика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F0EAA518-0081-4A5C-F4EE-A92A1A9E4B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942" y="2092451"/>
            <a:ext cx="3949918" cy="165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6628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3B00C-CE62-E0DD-F214-E7A014803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B7DA533-8593-1573-F8D7-7516F4ECF9BD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44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682715F6-6D45-E19B-3FB0-4735EDAB6DEA}"/>
              </a:ext>
            </a:extLst>
          </p:cNvPr>
          <p:cNvSpPr txBox="1"/>
          <p:nvPr/>
        </p:nvSpPr>
        <p:spPr>
          <a:xfrm>
            <a:off x="306591" y="866052"/>
            <a:ext cx="2792209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ТЕСТИРОВАНИЕ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8659AE3A-34FB-B1D5-5E6E-5819470C469C}"/>
              </a:ext>
            </a:extLst>
          </p:cNvPr>
          <p:cNvSpPr txBox="1">
            <a:spLocks/>
          </p:cNvSpPr>
          <p:nvPr/>
        </p:nvSpPr>
        <p:spPr>
          <a:xfrm>
            <a:off x="242883" y="1369971"/>
            <a:ext cx="5565132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Тест № 3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Проверить свою кредитную историю онлайн можно, используя… (отметьте все верные ответы)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сайт Банка России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сайты бюро кредитных историй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портал Госуслуг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сайт Минфина России</a:t>
            </a:r>
          </a:p>
        </p:txBody>
      </p:sp>
      <p:pic>
        <p:nvPicPr>
          <p:cNvPr id="5" name="Рисунок 4" descr="Изображение выглядит как рисунок, иллюстрация, графическая вставка, графический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50FE9338-7BBF-4A82-7E3F-1C194BCE66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378" y="2635780"/>
            <a:ext cx="4357541" cy="182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0759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2158E-2292-183D-F6F8-D6C15AAF4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FB20740-F5F3-6452-C70D-BF68632A84A2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45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C91FF060-F6B8-7E6F-5E24-79AC9C65431D}"/>
              </a:ext>
            </a:extLst>
          </p:cNvPr>
          <p:cNvSpPr txBox="1"/>
          <p:nvPr/>
        </p:nvSpPr>
        <p:spPr>
          <a:xfrm>
            <a:off x="306591" y="866052"/>
            <a:ext cx="2792209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ТЕСТИРОВАНИЕ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0A042FB4-A7F4-681F-42D9-0FBF63395E5A}"/>
              </a:ext>
            </a:extLst>
          </p:cNvPr>
          <p:cNvSpPr txBox="1">
            <a:spLocks/>
          </p:cNvSpPr>
          <p:nvPr/>
        </p:nvSpPr>
        <p:spPr>
          <a:xfrm>
            <a:off x="242883" y="1369971"/>
            <a:ext cx="5565132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Тест № 3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Проверить свою кредитную историю онлайн можно, используя… (отметьте все верные ответы)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 Банка России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сайты бюро кредитных историй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портал Госуслуг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сайт Минфина России</a:t>
            </a:r>
          </a:p>
        </p:txBody>
      </p:sp>
      <p:pic>
        <p:nvPicPr>
          <p:cNvPr id="5" name="Рисунок 4" descr="Изображение выглядит как рисунок, иллюстрация, графическая вставка, графический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0FB5BF7C-0761-8638-7DFC-EE361997A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378" y="2635780"/>
            <a:ext cx="4357541" cy="182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096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F03AE-F6BC-A42F-F689-024513092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475D258-F776-D2EF-5E19-7FE4B4AC52E7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46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935539B3-2166-D1BA-F276-53CB8968C9D0}"/>
              </a:ext>
            </a:extLst>
          </p:cNvPr>
          <p:cNvSpPr txBox="1"/>
          <p:nvPr/>
        </p:nvSpPr>
        <p:spPr>
          <a:xfrm>
            <a:off x="306591" y="866052"/>
            <a:ext cx="2792209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ТЕСТИРОВАНИЕ</a:t>
            </a:r>
          </a:p>
        </p:txBody>
      </p:sp>
      <p:sp>
        <p:nvSpPr>
          <p:cNvPr id="2" name="Объект 4">
            <a:extLst>
              <a:ext uri="{FF2B5EF4-FFF2-40B4-BE49-F238E27FC236}">
                <a16:creationId xmlns:a16="http://schemas.microsoft.com/office/drawing/2014/main" id="{FFD83E17-8130-C373-70BC-0312CD057B92}"/>
              </a:ext>
            </a:extLst>
          </p:cNvPr>
          <p:cNvSpPr txBox="1">
            <a:spLocks/>
          </p:cNvSpPr>
          <p:nvPr/>
        </p:nvSpPr>
        <p:spPr>
          <a:xfrm>
            <a:off x="237046" y="1200637"/>
            <a:ext cx="4657823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Тест № 4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При подключении сервиса «второй руки» в банке уполномоченное лицо может: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открывать банковские счета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подтверждать или блокировать финансовые операции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самостоятельно определить список операций и лимиты для контроля 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самостоятельно распоряжаться деньгами своего доверителя</a:t>
            </a:r>
          </a:p>
        </p:txBody>
      </p:sp>
      <p:pic>
        <p:nvPicPr>
          <p:cNvPr id="7" name="Рисунок 6" descr="Изображение выглядит как иллюстрация, графическая вставка, рисунок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4538E0B0-6F3A-708F-0BCB-7A6668DA0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869" y="2027393"/>
            <a:ext cx="3835792" cy="160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3651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893987-7EF1-28B3-E763-35803B304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B28821-2C89-C7C6-E825-776BE0A84F60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47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78FA6A16-C899-7835-076E-7EB866919EAC}"/>
              </a:ext>
            </a:extLst>
          </p:cNvPr>
          <p:cNvSpPr txBox="1"/>
          <p:nvPr/>
        </p:nvSpPr>
        <p:spPr>
          <a:xfrm>
            <a:off x="306591" y="866052"/>
            <a:ext cx="2792209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ТЕСТИРОВАНИЕ</a:t>
            </a:r>
          </a:p>
        </p:txBody>
      </p:sp>
      <p:sp>
        <p:nvSpPr>
          <p:cNvPr id="2" name="Объект 4">
            <a:extLst>
              <a:ext uri="{FF2B5EF4-FFF2-40B4-BE49-F238E27FC236}">
                <a16:creationId xmlns:a16="http://schemas.microsoft.com/office/drawing/2014/main" id="{EF9A40C7-C37E-BCDF-C7B5-1F281C9B9394}"/>
              </a:ext>
            </a:extLst>
          </p:cNvPr>
          <p:cNvSpPr txBox="1">
            <a:spLocks/>
          </p:cNvSpPr>
          <p:nvPr/>
        </p:nvSpPr>
        <p:spPr>
          <a:xfrm>
            <a:off x="237046" y="1200637"/>
            <a:ext cx="4657823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Тест № 4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При подключении сервиса «второй руки» в банке уполномоченное лицо может: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открывать банковские счета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подтверждать или блокировать финансовые операции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самостоятельно определить список операций и лимиты для контроля 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самостоятельно распоряжаться деньгами своего доверителя</a:t>
            </a:r>
          </a:p>
        </p:txBody>
      </p:sp>
      <p:pic>
        <p:nvPicPr>
          <p:cNvPr id="7" name="Рисунок 6" descr="Изображение выглядит как иллюстрация, графическая вставка, рисунок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EA664957-FC6B-826B-CB6E-DA5EF1938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869" y="2027393"/>
            <a:ext cx="3835792" cy="160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1301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F059F-8D8C-29C0-4F36-B8E7BB8EA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5A4B623-A182-51DE-DFF1-D6017B7074D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48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82C991B7-9313-17F8-6E23-15A5FA779CAB}"/>
              </a:ext>
            </a:extLst>
          </p:cNvPr>
          <p:cNvSpPr txBox="1"/>
          <p:nvPr/>
        </p:nvSpPr>
        <p:spPr>
          <a:xfrm>
            <a:off x="306591" y="866052"/>
            <a:ext cx="2792209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ТЕСТИРОВАНИЕ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CBA21ED5-007B-3B9D-2206-19C98B7D7863}"/>
              </a:ext>
            </a:extLst>
          </p:cNvPr>
          <p:cNvSpPr txBox="1">
            <a:spLocks/>
          </p:cNvSpPr>
          <p:nvPr/>
        </p:nvSpPr>
        <p:spPr>
          <a:xfrm>
            <a:off x="228580" y="1200637"/>
            <a:ext cx="4977020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Тест № 5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Средства в цифровых рублях… (отметьте все верные ответы)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предназначены для платежей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 переводов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могут быть помещены во вклад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под проценты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хранятся на цифровых банковских счетах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хранятся в цифровых кошельках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на платформе Банка России</a:t>
            </a:r>
          </a:p>
        </p:txBody>
      </p:sp>
      <p:pic>
        <p:nvPicPr>
          <p:cNvPr id="5" name="Рисунок 4" descr="Изображение выглядит как Графика, графический дизайн, графическая вставка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59C06A3E-D291-9B7F-1C51-999A96528D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894" y="1475448"/>
            <a:ext cx="2505722" cy="250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9994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9D6D6-F391-6C6A-17EA-232CC6B9B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EE119AC-C23B-21C7-7FF8-8C6905F194AC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smtClean="0"/>
              <a:t>49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A4C86CB6-E2A3-1AF3-5AC5-7B0DCA3ACE87}"/>
              </a:ext>
            </a:extLst>
          </p:cNvPr>
          <p:cNvSpPr txBox="1"/>
          <p:nvPr/>
        </p:nvSpPr>
        <p:spPr>
          <a:xfrm>
            <a:off x="306591" y="866052"/>
            <a:ext cx="2792209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ТЕСТИРОВАНИЕ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1C0C96A3-F1E6-12EA-4050-60E34175E103}"/>
              </a:ext>
            </a:extLst>
          </p:cNvPr>
          <p:cNvSpPr txBox="1">
            <a:spLocks/>
          </p:cNvSpPr>
          <p:nvPr/>
        </p:nvSpPr>
        <p:spPr>
          <a:xfrm>
            <a:off x="228580" y="1200637"/>
            <a:ext cx="4977020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Тест № 5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Средства в цифровых рублях… (отметьте все верные ответы)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предназначены для платежей </a:t>
            </a:r>
            <a:b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переводов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могут быть помещены во вклад 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под проценты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хранятся на цифровых банковских счетах</a:t>
            </a:r>
          </a:p>
          <a:p>
            <a:pPr marL="342900" indent="-342900">
              <a:buFont typeface="+mj-lt"/>
              <a:buAutoNum type="alphaLcParenR"/>
            </a:pP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хранятся в цифровых кошельках </a:t>
            </a:r>
            <a:b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платформе Банка России</a:t>
            </a:r>
          </a:p>
        </p:txBody>
      </p:sp>
      <p:pic>
        <p:nvPicPr>
          <p:cNvPr id="5" name="Рисунок 4" descr="Изображение выглядит как Графика, графический дизайн, графическая вставка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61EC6BAC-E1AB-D935-1F59-6031501D47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894" y="1475448"/>
            <a:ext cx="2505722" cy="250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765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9FF63-DD15-8C7A-49A3-EC7999680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: скругленные углы 2">
            <a:extLst>
              <a:ext uri="{FF2B5EF4-FFF2-40B4-BE49-F238E27FC236}">
                <a16:creationId xmlns:a16="http://schemas.microsoft.com/office/drawing/2014/main" id="{3B07B6DD-F03E-290C-D0B8-302CD3F14751}"/>
              </a:ext>
            </a:extLst>
          </p:cNvPr>
          <p:cNvSpPr/>
          <p:nvPr/>
        </p:nvSpPr>
        <p:spPr>
          <a:xfrm>
            <a:off x="6550508" y="1265691"/>
            <a:ext cx="2377919" cy="2148922"/>
          </a:xfrm>
          <a:prstGeom prst="roundRect">
            <a:avLst>
              <a:gd name="adj" fmla="val 12116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ПРАКТИЧЕСКАЯ СИТУАЦИЯ.</a:t>
            </a:r>
            <a:r>
              <a:rPr lang="ru-RU" sz="9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2017 году один москвич оснастил ворота но своей даче GSM-реле, </a:t>
            </a:r>
            <a:b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работы которого использовалась сим-карта. Через несколько месяцев выяснилось, что ворота перестали реагировать на </a:t>
            </a:r>
            <a:r>
              <a:rPr lang="ru-RU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СМС-сообщения</a:t>
            </a:r>
            <a: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из-за нулевого баланса сим-карты. Оказалось, что деньги с нее списывались за платные услуги, </a:t>
            </a:r>
            <a:b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которые ворота якобы сами подписались. После обращения потребителя </a:t>
            </a:r>
            <a:b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оператору связи деньги </a:t>
            </a:r>
            <a:b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были возвращены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EA8BB9A-DD3E-8800-0686-FBCB521F520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5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BF0AE028-9EE8-5ADD-E1E7-8438E6206BEC}"/>
              </a:ext>
            </a:extLst>
          </p:cNvPr>
          <p:cNvSpPr txBox="1"/>
          <p:nvPr/>
        </p:nvSpPr>
        <p:spPr>
          <a:xfrm>
            <a:off x="306592" y="866052"/>
            <a:ext cx="5877392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РИСКИ ДЕЙСТВИЙ ПОСТАВЩИКОВ УСЛУГ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0D24C21-BE02-8E91-1577-370651714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439795"/>
              </p:ext>
            </p:extLst>
          </p:nvPr>
        </p:nvGraphicFramePr>
        <p:xfrm>
          <a:off x="287337" y="1278218"/>
          <a:ext cx="5064291" cy="3525557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4597183">
                  <a:extLst>
                    <a:ext uri="{9D8B030D-6E8A-4147-A177-3AD203B41FA5}">
                      <a16:colId xmlns:a16="http://schemas.microsoft.com/office/drawing/2014/main" val="1984597090"/>
                    </a:ext>
                  </a:extLst>
                </a:gridCol>
                <a:gridCol w="467108">
                  <a:extLst>
                    <a:ext uri="{9D8B030D-6E8A-4147-A177-3AD203B41FA5}">
                      <a16:colId xmlns:a16="http://schemas.microsoft.com/office/drawing/2014/main" val="140819660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«Цифровой след»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34005240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компаниями «цифрового следа» потребителя (информации об онлайн-активности) для его подталкивания </a:t>
                      </a:r>
                      <a:b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 той или иной финансовой операции</a:t>
                      </a:r>
                      <a:endParaRPr lang="ru-RU" sz="15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0282474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Навязывание услуг</a:t>
                      </a:r>
                      <a:endParaRPr lang="ru-RU" sz="18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26408564"/>
                  </a:ext>
                </a:extLst>
              </a:tr>
              <a:tr h="8966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цифровой среде недобросовестный поставщик с целью увеличения своих доходов может незаметно для потребителя «подписать» его на ненужные дополнительные услуги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3266792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Слабая защита данных</a:t>
                      </a:r>
                      <a:endParaRPr lang="ru-RU" sz="18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51364517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Некоторые поставщики финансовых услуг недостаточно защищают персональные и конфиденциальные данные, </a:t>
                      </a:r>
                      <a:b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что делает их уязвимыми к утечкам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93308744"/>
                  </a:ext>
                </a:extLst>
              </a:tr>
            </a:tbl>
          </a:graphicData>
        </a:graphic>
      </p:graphicFrame>
      <p:pic>
        <p:nvPicPr>
          <p:cNvPr id="13" name="Рисунок 12" descr="Изображение выглядит как мультфильм, графическая вставка, одежда, Мультфильм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C65C76D-4889-8A0C-A7B4-6897721B6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933" y="1672683"/>
            <a:ext cx="2941068" cy="313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74245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>
          <a:extLst>
            <a:ext uri="{FF2B5EF4-FFF2-40B4-BE49-F238E27FC236}">
              <a16:creationId xmlns:a16="http://schemas.microsoft.com/office/drawing/2014/main" id="{80CB6C61-3B8A-8928-6E1B-DCFEF5755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7">
            <a:extLst>
              <a:ext uri="{FF2B5EF4-FFF2-40B4-BE49-F238E27FC236}">
                <a16:creationId xmlns:a16="http://schemas.microsoft.com/office/drawing/2014/main" id="{62554E53-4296-EDC2-272D-06DB509CFA3A}"/>
              </a:ext>
            </a:extLst>
          </p:cNvPr>
          <p:cNvSpPr/>
          <p:nvPr/>
        </p:nvSpPr>
        <p:spPr>
          <a:xfrm>
            <a:off x="0" y="1643487"/>
            <a:ext cx="9143999" cy="31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31" name="Google Shape;231;p27">
            <a:extLst>
              <a:ext uri="{FF2B5EF4-FFF2-40B4-BE49-F238E27FC236}">
                <a16:creationId xmlns:a16="http://schemas.microsoft.com/office/drawing/2014/main" id="{A3F768A4-AEFC-D725-A48F-8D3E175885A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51312" y="2962750"/>
            <a:ext cx="1394639" cy="139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7">
            <a:extLst>
              <a:ext uri="{FF2B5EF4-FFF2-40B4-BE49-F238E27FC236}">
                <a16:creationId xmlns:a16="http://schemas.microsoft.com/office/drawing/2014/main" id="{B4B6C223-D5F9-0860-0562-09D2A788C3E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72164" y="2963293"/>
            <a:ext cx="1399672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7">
            <a:extLst>
              <a:ext uri="{FF2B5EF4-FFF2-40B4-BE49-F238E27FC236}">
                <a16:creationId xmlns:a16="http://schemas.microsoft.com/office/drawing/2014/main" id="{BF99EB45-91D6-B433-1316-FC7DD3F2570F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93017" y="2963293"/>
            <a:ext cx="1399672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7">
            <a:extLst>
              <a:ext uri="{FF2B5EF4-FFF2-40B4-BE49-F238E27FC236}">
                <a16:creationId xmlns:a16="http://schemas.microsoft.com/office/drawing/2014/main" id="{600E952D-F747-4CD6-ED3B-BCDC43D5CC04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52131" y="2599293"/>
            <a:ext cx="340433" cy="202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7">
            <a:extLst>
              <a:ext uri="{FF2B5EF4-FFF2-40B4-BE49-F238E27FC236}">
                <a16:creationId xmlns:a16="http://schemas.microsoft.com/office/drawing/2014/main" id="{96565F58-B6C9-734A-C5FC-9E310AD95ABA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375371" y="2546201"/>
            <a:ext cx="280801" cy="233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7">
            <a:extLst>
              <a:ext uri="{FF2B5EF4-FFF2-40B4-BE49-F238E27FC236}">
                <a16:creationId xmlns:a16="http://schemas.microsoft.com/office/drawing/2014/main" id="{8C611430-F179-1F10-B45D-17310C00C563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998609" y="2509067"/>
            <a:ext cx="280802" cy="297616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7">
            <a:extLst>
              <a:ext uri="{FF2B5EF4-FFF2-40B4-BE49-F238E27FC236}">
                <a16:creationId xmlns:a16="http://schemas.microsoft.com/office/drawing/2014/main" id="{17CF437D-18DB-6970-C688-B6C15A1628CF}"/>
              </a:ext>
            </a:extLst>
          </p:cNvPr>
          <p:cNvSpPr txBox="1"/>
          <p:nvPr/>
        </p:nvSpPr>
        <p:spPr>
          <a:xfrm>
            <a:off x="569638" y="753340"/>
            <a:ext cx="7828259" cy="914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Больше полезной информации </a:t>
            </a:r>
            <a:endParaRPr sz="2800" b="0" i="0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можно найти</a:t>
            </a:r>
            <a:endParaRPr sz="2800" b="1" i="0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7">
            <a:extLst>
              <a:ext uri="{FF2B5EF4-FFF2-40B4-BE49-F238E27FC236}">
                <a16:creationId xmlns:a16="http://schemas.microsoft.com/office/drawing/2014/main" id="{0F81A567-3DCD-9F66-3BC2-5E0B3991F3FE}"/>
              </a:ext>
            </a:extLst>
          </p:cNvPr>
          <p:cNvSpPr txBox="1"/>
          <p:nvPr/>
        </p:nvSpPr>
        <p:spPr>
          <a:xfrm>
            <a:off x="2041593" y="1643486"/>
            <a:ext cx="4884350" cy="718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 портале моифинансы.рф </a:t>
            </a:r>
            <a:b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в социальных сетях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21;p31">
            <a:extLst>
              <a:ext uri="{FF2B5EF4-FFF2-40B4-BE49-F238E27FC236}">
                <a16:creationId xmlns:a16="http://schemas.microsoft.com/office/drawing/2014/main" id="{715C3B2A-DC98-81D6-83BB-DDFF0D033C6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50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5306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EB213-3830-28B4-6DBD-B7CD3A2AB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D2AB694-2EE3-4823-FE7C-B803C98369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71856" y="1827473"/>
            <a:ext cx="3494617" cy="2189960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340A0AB-1705-897C-DA77-807DA34E367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6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830EFEB2-D7B7-9CFD-B441-8145B6356E6D}"/>
              </a:ext>
            </a:extLst>
          </p:cNvPr>
          <p:cNvSpPr txBox="1"/>
          <p:nvPr/>
        </p:nvSpPr>
        <p:spPr>
          <a:xfrm>
            <a:off x="306592" y="866052"/>
            <a:ext cx="5877392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РИСКИ ТЕХНОЛОГИЙ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48DC9A77-F2D3-EBA3-3D0A-0EB73AB83D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430568"/>
              </p:ext>
            </p:extLst>
          </p:nvPr>
        </p:nvGraphicFramePr>
        <p:xfrm>
          <a:off x="306592" y="1200638"/>
          <a:ext cx="5289875" cy="3616723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4801961">
                  <a:extLst>
                    <a:ext uri="{9D8B030D-6E8A-4147-A177-3AD203B41FA5}">
                      <a16:colId xmlns:a16="http://schemas.microsoft.com/office/drawing/2014/main" val="1984597090"/>
                    </a:ext>
                  </a:extLst>
                </a:gridCol>
                <a:gridCol w="487914">
                  <a:extLst>
                    <a:ext uri="{9D8B030D-6E8A-4147-A177-3AD203B41FA5}">
                      <a16:colId xmlns:a16="http://schemas.microsoft.com/office/drawing/2014/main" val="140819660"/>
                    </a:ext>
                  </a:extLst>
                </a:gridCol>
              </a:tblGrid>
              <a:tr h="338372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Несовершенные алгоритмы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34005240"/>
                  </a:ext>
                </a:extLst>
              </a:tr>
              <a:tr h="1088937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Принятие решений на основе цифровых алгоритмов может приводить к отказу в предоставлении услуги или к предложению ее на несправедливых условиях (завышенная ставка по кредиту, завышенный страховой тариф)</a:t>
                      </a:r>
                      <a:endParaRPr lang="ru-RU" sz="15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02824749"/>
                  </a:ext>
                </a:extLst>
              </a:tr>
              <a:tr h="338372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Технические сбои</a:t>
                      </a:r>
                      <a:endParaRPr lang="ru-RU" sz="18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26408564"/>
                  </a:ext>
                </a:extLst>
              </a:tr>
              <a:tr h="8859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Ненадежность связи, сбои в работе программ или цифровых финансовых платформ могут приводить к невозможности получить критически важную финансовую услугу в нужный момент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32667921"/>
                  </a:ext>
                </a:extLst>
              </a:tr>
              <a:tr h="338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Уязвимости сервисов</a:t>
                      </a:r>
                      <a:endParaRPr lang="ru-RU" sz="18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51364517"/>
                  </a:ext>
                </a:extLst>
              </a:tr>
              <a:tr h="6131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Утечка данных, связанная с уязвимостями в цифровых сервисах, например, при использовании публичных </a:t>
                      </a:r>
                      <a:r>
                        <a:rPr lang="ru-RU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-Fi сетей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93308744"/>
                  </a:ext>
                </a:extLst>
              </a:tr>
            </a:tbl>
          </a:graphicData>
        </a:graphic>
      </p:graphicFrame>
      <p:pic>
        <p:nvPicPr>
          <p:cNvPr id="4" name="Рисунок 3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365408C-D164-6055-58C8-A68B0690F7F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245"/>
          <a:stretch>
            <a:fillRect/>
          </a:stretch>
        </p:blipFill>
        <p:spPr>
          <a:xfrm>
            <a:off x="5777197" y="1988933"/>
            <a:ext cx="2683933" cy="161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172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51FB36-7ABC-8824-8089-BBE992B51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424BE92-EDD6-B9B2-5D01-21376ACCDC4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7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0DBFD22E-B470-A444-B4EF-3315A3C81AC6}"/>
              </a:ext>
            </a:extLst>
          </p:cNvPr>
          <p:cNvSpPr txBox="1"/>
          <p:nvPr/>
        </p:nvSpPr>
        <p:spPr>
          <a:xfrm>
            <a:off x="306592" y="866052"/>
            <a:ext cx="5104394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РИСКИ МОШЕННИЧЕСТВА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15F31E9F-B9E0-B8CF-1C5F-D5D28FCB4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488728"/>
              </p:ext>
            </p:extLst>
          </p:nvPr>
        </p:nvGraphicFramePr>
        <p:xfrm>
          <a:off x="306592" y="1286933"/>
          <a:ext cx="8550071" cy="3563631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4063761">
                  <a:extLst>
                    <a:ext uri="{9D8B030D-6E8A-4147-A177-3AD203B41FA5}">
                      <a16:colId xmlns:a16="http://schemas.microsoft.com/office/drawing/2014/main" val="1984597090"/>
                    </a:ext>
                  </a:extLst>
                </a:gridCol>
                <a:gridCol w="412908">
                  <a:extLst>
                    <a:ext uri="{9D8B030D-6E8A-4147-A177-3AD203B41FA5}">
                      <a16:colId xmlns:a16="http://schemas.microsoft.com/office/drawing/2014/main" val="140819660"/>
                    </a:ext>
                  </a:extLst>
                </a:gridCol>
                <a:gridCol w="4073402">
                  <a:extLst>
                    <a:ext uri="{9D8B030D-6E8A-4147-A177-3AD203B41FA5}">
                      <a16:colId xmlns:a16="http://schemas.microsoft.com/office/drawing/2014/main" val="3001982226"/>
                    </a:ext>
                  </a:extLst>
                </a:gridCol>
              </a:tblGrid>
              <a:tr h="334925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Социальная инженерия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Программы-шпионы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005240"/>
                  </a:ext>
                </a:extLst>
              </a:tr>
              <a:tr h="731817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Манипуляции на чувствах и эмоциях человека:</a:t>
                      </a:r>
                      <a:r>
                        <a:rPr lang="ru-RU" sz="12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доверии, страхе, жадности, желании помочь, уверенности в себе или любопытстве </a:t>
                      </a:r>
                      <a:endParaRPr lang="ru-RU" sz="15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Установка вредоносного программного обеспечения, передающего злоумышленникам персональные данные с компьютера или смартфона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02824749"/>
                  </a:ext>
                </a:extLst>
              </a:tr>
              <a:tr h="334925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ru-RU" sz="1800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Дипфейки</a:t>
                      </a:r>
                      <a:endParaRPr lang="ru-RU" sz="18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 Взлом учетных записей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408564"/>
                  </a:ext>
                </a:extLst>
              </a:tr>
              <a:tr h="8201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Созданный с помощью нейросетей фото-, аудио- и видео-</a:t>
                      </a:r>
                      <a:r>
                        <a:rPr lang="ru-RU" sz="12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контент, имитирующий реальные записи и направленный на введение в заблуждение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Незаконное получение доступа к аккаунтам </a:t>
                      </a:r>
                      <a:b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социальных сетях и цифровых сервисах с целью кражи конфиденциальной информации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32667921"/>
                  </a:ext>
                </a:extLst>
              </a:tr>
              <a:tr h="334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</a:t>
                      </a:r>
                      <a:r>
                        <a:rPr lang="ru-RU" sz="1800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Фишинг</a:t>
                      </a: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ru-RU" sz="1800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фарминг</a:t>
                      </a:r>
                      <a:endParaRPr lang="ru-RU" sz="18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 Финансовые пирамиды</a:t>
                      </a:r>
                      <a:endParaRPr lang="ru-RU" sz="180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364517"/>
                  </a:ext>
                </a:extLst>
              </a:tr>
              <a:tr h="9601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Выманивание персональных и конфиденциальных данных через электронные письма, СМС-сообщения в социальных сетях и мессенджерах.</a:t>
                      </a:r>
                      <a:r>
                        <a:rPr lang="ru-RU" sz="12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А также п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еренаправление пользователя на ложную страницу</a:t>
                      </a:r>
                      <a:b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Организация мошеннических схем, маскирующихся под передовые финансовые сервисы – </a:t>
                      </a:r>
                      <a:r>
                        <a:rPr lang="ru-RU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краудлендинг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инвестиции в криптовалюту и цифровые финансовые активы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93308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9863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AFA3E-A666-5654-4323-B7A4818E4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C4C6BE8-8729-8059-0D80-E884606767F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8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EA9A1AAE-F2FA-CEEE-2836-99D2AC308F1F}"/>
              </a:ext>
            </a:extLst>
          </p:cNvPr>
          <p:cNvSpPr txBox="1"/>
          <p:nvPr/>
        </p:nvSpPr>
        <p:spPr>
          <a:xfrm>
            <a:off x="306591" y="866052"/>
            <a:ext cx="4883475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ЦИФРОВАЯ ФИНАНСОВАЯ ГИГИЕНА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1D8A0D4A-94C6-4ED5-9D33-B9658B954C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741737"/>
              </p:ext>
            </p:extLst>
          </p:nvPr>
        </p:nvGraphicFramePr>
        <p:xfrm>
          <a:off x="306591" y="1730769"/>
          <a:ext cx="8335270" cy="290049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67635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167635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2900497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8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Безопасность устройств </a:t>
                      </a:r>
                      <a:br>
                        <a:rPr lang="ru-RU" sz="18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8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приложений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8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Безопасность аутентификации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8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Безопасность выбора поставщиков финансовых услуг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8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Защита от мошенничества </a:t>
                      </a:r>
                      <a:br>
                        <a:rPr lang="ru-RU" sz="18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8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импульсивных решений</a:t>
                      </a:r>
                      <a:endParaRPr lang="ru-RU" sz="1800" kern="120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  <p:pic>
        <p:nvPicPr>
          <p:cNvPr id="7" name="Рисунок 6" descr="Изображение выглядит как символ, логотип, Графика, мультфильм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8F65D42-2635-37E4-5D3E-BC69B63D7B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349701"/>
            <a:ext cx="3764583" cy="302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968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82B44-0AB7-4EF4-D13D-BCBF25A0F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77DEA85-3859-539D-D20D-15B4DF4F582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9</a:t>
            </a:fld>
            <a:endParaRPr lang="ru-RU" dirty="0"/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68AC7CDA-7B46-CBA2-63BA-26982E0A6F58}"/>
              </a:ext>
            </a:extLst>
          </p:cNvPr>
          <p:cNvSpPr txBox="1"/>
          <p:nvPr/>
        </p:nvSpPr>
        <p:spPr>
          <a:xfrm>
            <a:off x="306591" y="866052"/>
            <a:ext cx="4883475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УСТРОЙСТВ И ПО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07BF271-0EB1-9A78-A102-7FA63DE720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234398"/>
              </p:ext>
            </p:extLst>
          </p:nvPr>
        </p:nvGraphicFramePr>
        <p:xfrm>
          <a:off x="289456" y="1441725"/>
          <a:ext cx="8854544" cy="326162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427272">
                  <a:extLst>
                    <a:ext uri="{9D8B030D-6E8A-4147-A177-3AD203B41FA5}">
                      <a16:colId xmlns:a16="http://schemas.microsoft.com/office/drawing/2014/main" val="1004732319"/>
                    </a:ext>
                  </a:extLst>
                </a:gridCol>
                <a:gridCol w="4427272">
                  <a:extLst>
                    <a:ext uri="{9D8B030D-6E8A-4147-A177-3AD203B41FA5}">
                      <a16:colId xmlns:a16="http://schemas.microsoft.com/office/drawing/2014/main" val="1837993795"/>
                    </a:ext>
                  </a:extLst>
                </a:gridCol>
              </a:tblGrid>
              <a:tr h="326162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установка только официальных приложений из проверенных источников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антивирусного программного обеспечения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регулярное обновление операционной системы и приложений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Практические советы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Скачивайте приложения исключительно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из официальных магазинов –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RuStore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Store, Google Play,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AppGallery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Избегайте установки программ по ссылкам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из мессенджеров или СМС – это один из основных способов распространения шпионского программного обеспечения (ПО), которое крадет данные банковских карт 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пароли.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3692207"/>
                  </a:ext>
                </a:extLst>
              </a:tr>
            </a:tbl>
          </a:graphicData>
        </a:graphic>
      </p:graphicFrame>
      <p:pic>
        <p:nvPicPr>
          <p:cNvPr id="8" name="Рисунок 7" descr="Изображение выглядит как графическая вставка, мультфильм, дизайн, иллюстрац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E7D9E0B-2308-2D37-9066-5EE3173CBA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767" y="3459132"/>
            <a:ext cx="1278466" cy="124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184562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Мои финансы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4996</TotalTime>
  <Words>3679</Words>
  <Application>Microsoft Office PowerPoint</Application>
  <PresentationFormat>Экран (16:9)</PresentationFormat>
  <Paragraphs>492</Paragraphs>
  <Slides>50</Slides>
  <Notes>50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9" baseType="lpstr">
      <vt:lpstr>Helvetica Neue</vt:lpstr>
      <vt:lpstr>Times New Roman</vt:lpstr>
      <vt:lpstr>Proxima Nova Rg</vt:lpstr>
      <vt:lpstr>Proxima Nova</vt:lpstr>
      <vt:lpstr>Arial Black</vt:lpstr>
      <vt:lpstr>Arial</vt:lpstr>
      <vt:lpstr>Helvetica Neue Light</vt:lpstr>
      <vt:lpstr>PT_Russia-Text</vt:lpstr>
      <vt:lpstr>White</vt:lpstr>
      <vt:lpstr>Безопасность денег  в цифровой среде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Азбука начинающего инвестора</dc:title>
  <dc:creator>Екатерина Барак</dc:creator>
  <cp:lastModifiedBy>Воротникова Татьяна Александровна</cp:lastModifiedBy>
  <cp:revision>53</cp:revision>
  <dcterms:modified xsi:type="dcterms:W3CDTF">2026-04-21T09:41:00Z</dcterms:modified>
</cp:coreProperties>
</file>