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16"/>
  </p:notesMasterIdLst>
  <p:sldIdLst>
    <p:sldId id="295" r:id="rId2"/>
    <p:sldId id="306" r:id="rId3"/>
    <p:sldId id="283" r:id="rId4"/>
    <p:sldId id="297" r:id="rId5"/>
    <p:sldId id="282" r:id="rId6"/>
    <p:sldId id="257" r:id="rId7"/>
    <p:sldId id="296" r:id="rId8"/>
    <p:sldId id="307" r:id="rId9"/>
    <p:sldId id="262" r:id="rId10"/>
    <p:sldId id="287" r:id="rId11"/>
    <p:sldId id="260" r:id="rId12"/>
    <p:sldId id="261" r:id="rId13"/>
    <p:sldId id="299" r:id="rId14"/>
    <p:sldId id="30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0E5"/>
    <a:srgbClr val="00FF00"/>
    <a:srgbClr val="FF99FF"/>
    <a:srgbClr val="57C75A"/>
    <a:srgbClr val="F4D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431" autoAdjust="0"/>
  </p:normalViewPr>
  <p:slideViewPr>
    <p:cSldViewPr>
      <p:cViewPr>
        <p:scale>
          <a:sx n="80" d="100"/>
          <a:sy n="80" d="100"/>
        </p:scale>
        <p:origin x="-130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16"/>
  <c:chart>
    <c:autoTitleDeleted val="1"/>
    <c:view3D>
      <c:rotX val="0"/>
      <c:rotY val="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1"/>
        <c:shape val="box"/>
        <c:axId val="159479680"/>
        <c:axId val="159481216"/>
        <c:axId val="0"/>
      </c:bar3DChart>
      <c:catAx>
        <c:axId val="159479680"/>
        <c:scaling>
          <c:orientation val="minMax"/>
        </c:scaling>
        <c:axPos val="b"/>
        <c:majorTickMark val="none"/>
        <c:tickLblPos val="none"/>
        <c:crossAx val="159481216"/>
        <c:crosses val="autoZero"/>
        <c:auto val="1"/>
        <c:lblAlgn val="ctr"/>
        <c:lblOffset val="100"/>
        <c:noMultiLvlLbl val="1"/>
      </c:catAx>
      <c:valAx>
        <c:axId val="159481216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one"/>
        <c:crossAx val="1594796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357190"/>
          <a:ext cx="8289553" cy="557214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27.07.2025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27.07.2025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Хеда\Desktop\NHigCjuNM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092403" cy="67151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16632" y="1285860"/>
            <a:ext cx="9832036" cy="121444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Бюджет для граждан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ОБ</a:t>
            </a:r>
            <a:r>
              <a:rPr lang="ru-RU" i="1" baseline="0" dirty="0" smtClean="0">
                <a:solidFill>
                  <a:schemeClr val="accent1">
                    <a:lumMod val="50000"/>
                  </a:schemeClr>
                </a:solidFill>
              </a:rPr>
              <a:t> ИСПОЛНЕНИИ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 БЮДЖЕТА ОБИЛЬНЕНСКОГО СЕЛЬСКОГО ПОСЕЛЕНИЯ АЗОВСКОГО РАЙОНА ЗА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2024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ГОД </a:t>
            </a:r>
          </a:p>
          <a:p>
            <a:endParaRPr lang="ru-RU" i="1" dirty="0"/>
          </a:p>
        </p:txBody>
      </p:sp>
      <p:sp>
        <p:nvSpPr>
          <p:cNvPr id="1026" name="AutoShape 2" descr="https://pp.userapi.com/c834402/v834402831/40943/NHigCjuNMj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s://pp.userapi.com/c834402/v834402831/40943/NHigCjuNMj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JzS0dnRs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180"/>
            <a:ext cx="9144000" cy="58993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СТРУКТУРА ДОХОДОВ БЮДЖЕТА ЗА 2024 ГОД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42843" y="1643051"/>
          <a:ext cx="8714138" cy="4643469"/>
        </p:xfrm>
        <a:graphic>
          <a:graphicData uri="http://schemas.openxmlformats.org/drawingml/2006/table">
            <a:tbl>
              <a:tblPr/>
              <a:tblGrid>
                <a:gridCol w="2351811"/>
                <a:gridCol w="2024377"/>
                <a:gridCol w="2120776"/>
                <a:gridCol w="2217174"/>
              </a:tblGrid>
              <a:tr h="978929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2024 год</a:t>
                      </a:r>
                      <a:endParaRPr kumimoji="0" lang="ru-RU" sz="16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Фактическое исполнение бюджета</a:t>
                      </a:r>
                      <a:endParaRPr kumimoji="0" lang="ru-RU" sz="1600" b="1" kern="1200" baseline="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 2024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исполнения  бюджета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 2024год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2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23434,2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39915,5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9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11975,9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28295,5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236,3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9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НЕНАЛОГОВЫЕ ДОХОДЫ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из них Инициативные платежи, зачисляемые в бюджеты сельских поселений</a:t>
                      </a:r>
                      <a:endParaRPr lang="ru-RU" sz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447,4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159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11458,3</a:t>
                      </a:r>
                    </a:p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11620,0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8065,1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73261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 </a:t>
            </a:r>
            <a:r>
              <a:rPr lang="ru-RU" sz="2800" b="1" i="1" u="sng" dirty="0" smtClean="0">
                <a:solidFill>
                  <a:schemeClr val="tx1"/>
                </a:solidFill>
              </a:rPr>
              <a:t>Доходы бюджета  за 2024год 39 915,5 тыс. рублей</a:t>
            </a:r>
            <a:endParaRPr lang="ru-RU" sz="2800" b="1" i="1" u="sng" dirty="0">
              <a:solidFill>
                <a:schemeClr val="tx1"/>
              </a:solidFill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9935374"/>
              </p:ext>
            </p:extLst>
          </p:nvPr>
        </p:nvGraphicFramePr>
        <p:xfrm>
          <a:off x="1500166" y="1228694"/>
          <a:ext cx="5857916" cy="541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/>
              </a:tblGrid>
              <a:tr h="65894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           </a:t>
                      </a:r>
                      <a:r>
                        <a:rPr lang="ru-RU" sz="1600" baseline="0" dirty="0" smtClean="0"/>
                        <a:t>4 467,7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8770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Имущественные налоги </a:t>
                      </a:r>
                      <a:r>
                        <a:rPr lang="ru-RU" sz="1600" baseline="0" dirty="0" smtClean="0"/>
                        <a:t>2 184,6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932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Земельный</a:t>
                      </a:r>
                      <a:r>
                        <a:rPr lang="ru-RU" sz="1600" baseline="0" dirty="0" smtClean="0"/>
                        <a:t> налог 21 052,5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907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Государственная пошлина 4,9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0767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 </a:t>
                      </a:r>
                      <a:r>
                        <a:rPr lang="ru-RU" sz="1600" dirty="0" smtClean="0"/>
                        <a:t>39,6</a:t>
                      </a:r>
                      <a:endParaRPr lang="ru-RU" sz="1600" dirty="0" smtClean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95208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Инициативные платежи, зачисляемые в бюджеты сельских поселений 447,4</a:t>
                      </a:r>
                      <a:endParaRPr lang="ru-RU" sz="1600" dirty="0" smtClean="0"/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  <a:tr h="907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Безвозмездные поступления 11 620,0</a:t>
                      </a:r>
                    </a:p>
                    <a:p>
                      <a:endParaRPr lang="ru-RU" sz="1600" dirty="0" smtClean="0"/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18300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СТРУКТУРА РАСХОДОВ БЮДЖЕТА ЗА 2024 Год</a:t>
            </a:r>
            <a:endParaRPr lang="ru-RU" sz="2800" b="1" i="1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89048983"/>
              </p:ext>
            </p:extLst>
          </p:nvPr>
        </p:nvGraphicFramePr>
        <p:xfrm>
          <a:off x="357158" y="1000108"/>
          <a:ext cx="8289553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38113"/>
            <a:ext cx="8229600" cy="547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543232"/>
                </a:solidFill>
              </a:rPr>
              <a:t>Муниципальные программы</a:t>
            </a:r>
            <a:r>
              <a:rPr lang="ru-RU" altLang="ru-RU" sz="2400" b="1" dirty="0" smtClean="0">
                <a:solidFill>
                  <a:srgbClr val="FFFF66"/>
                </a:solidFill>
              </a:rPr>
              <a:t/>
            </a:r>
            <a:br>
              <a:rPr lang="ru-RU" altLang="ru-RU" sz="2400" b="1" dirty="0" smtClean="0">
                <a:solidFill>
                  <a:srgbClr val="FFFF66"/>
                </a:solidFill>
              </a:rPr>
            </a:br>
            <a:endParaRPr lang="ru-RU" altLang="ru-RU" sz="2400" b="1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82"/>
          <p:cNvSpPr>
            <a:spLocks noChangeArrowheads="1"/>
          </p:cNvSpPr>
          <p:nvPr/>
        </p:nvSpPr>
        <p:spPr bwMode="auto">
          <a:xfrm>
            <a:off x="7620000" y="342900"/>
            <a:ext cx="12866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  <p:graphicFrame>
        <p:nvGraphicFramePr>
          <p:cNvPr id="28709" name="Group 37"/>
          <p:cNvGraphicFramePr>
            <a:graphicFrameLocks noGrp="1"/>
          </p:cNvGraphicFramePr>
          <p:nvPr/>
        </p:nvGraphicFramePr>
        <p:xfrm>
          <a:off x="75964" y="536420"/>
          <a:ext cx="9068036" cy="6321580"/>
        </p:xfrm>
        <a:graphic>
          <a:graphicData uri="http://schemas.openxmlformats.org/drawingml/2006/table">
            <a:tbl>
              <a:tblPr/>
              <a:tblGrid>
                <a:gridCol w="383292"/>
                <a:gridCol w="3405101"/>
                <a:gridCol w="1019821"/>
                <a:gridCol w="1242267"/>
                <a:gridCol w="1242267"/>
                <a:gridCol w="1775288"/>
              </a:tblGrid>
              <a:tr h="51766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действия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Сумма 2024 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2025 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Сумма 2026год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35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муниципальной службы»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36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«Защита населения и территории поселения от чрезвычайных ситуаций обеспечение пожарной безопасности»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469,0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43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«Обеспечение общественного порядка, противодействие преступности»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43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Обильненского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сельского поселения «Обеспечение  качественными  жилищно-коммунальными услугами населения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Обильненского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сельского поселения»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2019-2030 </a:t>
                      </a:r>
                      <a:r>
                        <a:rPr kumimoji="0" lang="ru-RU" alt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57,5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48,5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39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сетей наружного освещения»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1005,0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1005,0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«Благоустройство территории 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7882,0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3261,9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1300,00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«Озеленение территории 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191,4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культуры»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7088,33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7844,4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3591,9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35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физической культуры и спорта»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3796,7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42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12658,0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12658,0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5949,8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35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«Социальная поддержка граждан»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Обильненского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сельского поселения «Развитие малого и среднего бизнеса в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Обильнеском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сельском поселении»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2019-2030 </a:t>
                      </a:r>
                      <a:r>
                        <a:rPr kumimoji="0" lang="ru-RU" alt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ИТОГО: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29917,2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29642,5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12861,7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gX-OCwNTY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8572560" cy="6026485"/>
          </a:xfrm>
          <a:prstGeom prst="rect">
            <a:avLst/>
          </a:prstGeom>
        </p:spPr>
      </p:pic>
      <p:sp>
        <p:nvSpPr>
          <p:cNvPr id="35845" name="Text Box 15"/>
          <p:cNvSpPr txBox="1">
            <a:spLocks noChangeArrowheads="1"/>
          </p:cNvSpPr>
          <p:nvPr/>
        </p:nvSpPr>
        <p:spPr bwMode="auto">
          <a:xfrm>
            <a:off x="500034" y="857232"/>
            <a:ext cx="8143932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5400" dirty="0">
                <a:solidFill>
                  <a:srgbClr val="543232"/>
                </a:solidFill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882265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Times New Roman" pitchFamily="18" charset="0"/>
              </a:rPr>
              <a:t>Общая площадь Азовского района составляет 286100 га., территория 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Times New Roman" pitchFamily="18" charset="0"/>
              </a:rPr>
              <a:t>Обильненского сельского поселения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Times New Roman" pitchFamily="18" charset="0"/>
              </a:rPr>
              <a:t> в установленных границах  занимает - 11 674 га., в том числе: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Times New Roman" pitchFamily="18" charset="0"/>
              </a:rPr>
              <a:t>Земли населенных пунктов - 525,3 га.;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Times New Roman" pitchFamily="18" charset="0"/>
              </a:rPr>
              <a:t>Земли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Times New Roman" pitchFamily="18" charset="0"/>
              </a:rPr>
              <a:t>сельхозназначений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Times New Roman" pitchFamily="18" charset="0"/>
              </a:rPr>
              <a:t> – 7 425,89 га.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     Общая численность жителей Азовского района составляет 107022 человека. В состав нашего поселения входит четыре населенных пункта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cs typeface="Times New Roman" pitchFamily="18" charset="0"/>
              </a:rPr>
              <a:t>в которых  проживает 7349 жителей, в т.ч: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- пос. Овощном -  4924 человек; 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- пос.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Койсуг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    –  1851 человек;  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- х.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Усть-Койсуг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 –  471 человек;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- х. Шмат –             103 человека.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на территории поселения проживает: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 - многодетных семей - 70;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 - малоимущих семей с детьми – 161;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 - одинокие и инвалиды – 46 человек;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 - семей  находящихся в социально опасном положении нет.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ЧТО ТАКОЕ «БЮДЖЕТ ДЛЯ ГРАЖДАН»?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600" dirty="0" smtClean="0"/>
              <a:t>«Бюджет для граждан» - аналитический документ, разрабатываемый в целях предоставления гражданам актуальной информации о проекте об исполнении бюджета Обильненского сельского поселения в формате, доступном для широкого круга пользователей. В представленной информации отражены положения проекта об исполнении бюджета Обильненского сельского поселения за 2024год. Бюджет для граждан» нацелен на получение обратной связи от граждан, которым интересны современные проблемы муниципальных финансов в Обильненского сельском поселении.</a:t>
            </a:r>
          </a:p>
          <a:p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_QS-kipRM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429000"/>
            <a:ext cx="8715436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7256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dirty="0" smtClean="0"/>
              <a:t>Бюджет 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Доходы – Расходы = Дефицит (</a:t>
            </a:r>
            <a:r>
              <a:rPr lang="ru-RU" sz="2000" dirty="0" err="1" smtClean="0"/>
              <a:t>Профицит</a:t>
            </a:r>
            <a:r>
              <a:rPr lang="ru-RU" sz="2000" dirty="0" smtClean="0"/>
              <a:t>) Сбалансированность бюджета по доходам и расходам - основополагающее требование, предъявляемое к органам, составляющим и утверждающим бюджет.</a:t>
            </a:r>
            <a:endParaRPr lang="ru-RU" sz="20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Рисунок 10" descr="imag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8572560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01082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53294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Бюджетный процесс - деятельность государственных органов власти, органов местного самоуправления и иных участников по составлению и рассмотрению проектов бюджетов, утверждению и исполнению бюджетов, по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428736"/>
            <a:ext cx="668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/>
              <a:t>СТАДИИ БЮДЖЕТНОГО ПРОЦЕССА</a:t>
            </a:r>
            <a:endParaRPr lang="ru-RU" sz="2800" u="sng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28599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Составление проекта Бюджета</a:t>
            </a:r>
          </a:p>
          <a:p>
            <a:pPr>
              <a:buFont typeface="Arial" pitchFamily="34" charset="0"/>
              <a:buChar char="•"/>
            </a:pPr>
            <a:endParaRPr lang="ru-RU" sz="24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Рассмотрение проекта бюджета и утверждение бюджета</a:t>
            </a:r>
          </a:p>
          <a:p>
            <a:pPr>
              <a:buFont typeface="Arial" pitchFamily="34" charset="0"/>
              <a:buChar char="•"/>
            </a:pPr>
            <a:endParaRPr lang="ru-RU" sz="24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Исполнение бюджета</a:t>
            </a:r>
          </a:p>
          <a:p>
            <a:pPr>
              <a:buFont typeface="Arial" pitchFamily="34" charset="0"/>
              <a:buChar char="•"/>
            </a:pPr>
            <a:endParaRPr lang="ru-RU" sz="24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Составление отчета об исполнении бюджета и</a:t>
            </a:r>
          </a:p>
          <a:p>
            <a:r>
              <a:rPr lang="ru-RU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утверждение отчета</a:t>
            </a:r>
            <a:endParaRPr lang="ru-RU" sz="24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78987941"/>
              </p:ext>
            </p:extLst>
          </p:nvPr>
        </p:nvGraphicFramePr>
        <p:xfrm>
          <a:off x="457200" y="642938"/>
          <a:ext cx="8229600" cy="4643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464345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2024 год и на плановый период 2025 и 2026 годов (Постановление Администрации ОБИЛЬНЕНСКОГО сельского поселения от 07.07.2023 № 102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ОБИЛЬНЕНСКОГО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2024-2026 годы (Администрации ОБИЛЬНЕНСКОГО сельского поселения Постановление от 06.10.2023 № 170/1)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ОБИЛЬНЕНСКОГО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2019-2030 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496927" y="4682791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 местного бюджета  на 2024 год и плановый период 2025 и 2026 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3995936" y="870051"/>
            <a:ext cx="5072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AutoShape 12" descr="Картинки по запросу фото дох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0250" name="AutoShape 14" descr="Картинки по запросу фото дох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0252" name="AutoShape 18" descr="data:image/jpeg;base64,/9j/4AAQSkZJRgABAQAAAQABAAD/2wCEAAkGBxQTEhQUExIWFhUXFxQYFxcYGBgdGBgcFxQXFxgYFxcYHCggGBolHBQUITEhJSkrLi4uFx8zODMsNygtLisBCgoKDg0OGxAQGiwkHCQsLCwsLSwsLCwsLCwsLCwsLCwsLCwsLCwsLCwsLCwsLCwsLCwsLCwsLCwsLCwsLCwsLP/AABEIAMABAAMBIgACEQEDEQH/xAAcAAABBQEBAQAAAAAAAAAAAAAGAAIDBAUHAQj/xAA9EAABAwIEAwYDBgUEAgMAAAABAAIDBBEFEiExBkFREyJhcYGRMkKhFFKxwdHhByNikvAzQ3KCFfEWU7L/xAAaAQACAwEBAAAAAAAAAAAAAAAAAQIEBQMG/8QAJxEAAgIBBAEEAgMBAAAAAAAAAAECEQMEEiExBRMiQVFhoTLh8JH/2gAMAwEAAhEDEQA/AO4pJJIASSSSAEkkkgBJJJIASSSV0AJJJeF1kAeqKW+4TpJLalePfppqgBkEt9FOoYXAi4ClBQB6kkkgBJJJIASSSSAEkkkgBJJJIAS8XqoY3V9lDI8bhpt58km6VjSt0CHE+K9tKYm/BGdT9536BZDxYJlEwga7p879Fj5Jucm2el02FY4pAtjzXRHtGbfMPzVSHFA4XWpiZuCDsgKObs3uZ0Oigo2uCxKbg+T6ySWc/Eug9/0VeXEHdfyW3Z5KjXLwNyon1bRzQ9NiAFtSb7WTWTE7iw6kosKN+OvaTbZWSULipbewN/LWyvQ1Ru0E7aXSsdGy99t0nvsLqnVVcVrF491CcWYABYnloE7DazQimzC6bHKcxB8x5LIgxRxvkhd/25+KcyWpfrlazTVFj2mjPmDgR7L2pc22rgFkzYZM/UzuaOjVHHwpFfvl7/8Ak4/gjkdR+WXJ8cp2DvytvzAN/wAFSZxK22WKKSTpYW+pWhTYFCz4Y2j0V+OEDb6I5C4IwG1Fa++WFkYPNxv9Ar+FUs7XEzTB9+QbYBall6ihOV/B6kkkmQEkkkgBJJJIASSSSAEkkkgBIb40m7jWfeNz5BEaC+Jpc0pv8osFw1EtsGWtHj35UYZcs2smU9XLZZMj7lZNnp4Ror1L7oLx2if2oLGk33sF0mlpGgXdqVI2UA6AKeNuLsrZ5qXCCvC8UZPG2SM3afoeYPin1T2uGUtLvBYeAYDDQtdaRxzb5jpp4cl7iXFUEQ1d9VrnmWbjQ61hZg9yvZGMGrz/AHLmmJfxJvpE0u8tvdDlRj9XMfiyD1JTCzsFVj8MY3H4BMpcfDnWc0AHnf8Ay64vJAf915J8Tda2BY/kPZSG7dg7p5oVCs7lRZOYBB2K0HVULObdL7boBwXGMtmuN2nY9P2Rjh1U1vIFp59EdMZYixVjj3GyO8mkD6qQ1Ep+GD+51vwU1I8BxZc9Rfa3griYmZPa1GcNcY2AjSwLvqbKcUL7gmZ5trYWAPmFZqWEjumxGylZtrumIrl5GriAOnNSkXUc7Be+XNdKJx+YWPRBIla5ekKM6eXNMq6kRtzOBPLQXPsECLAFk5Zja97vggd5uICko3TkkyhgbyDSSR5koEX0kkkAJJJJACSSSQAkkkkARVEmVpd0F1znE6m5JPMo5x+oayB5cbC1vU7LmmIEk5Wi5Wdrp00jY8VBO5MqTXebDf8ABIUrY9SczuvIeSvCn7GPX4nHUrLrJtFUhH5Zo581ukezVeirmo2WdLNey9DlMrmBU4zVT7uyA9N/cqmaBt7yOufE3K04mOAubHyULoi1+YDM0/Rap5tsa1rAwlguRupqUHLnLhbooSSxxeW2adLKyKdgsfl38ECskcwHvAAqhVU5N3lot0V2igc6Q9m0lp30sPS63KXhl8mlyB0aNfUpqLHRkYHipjIY8kxu+F3TwPgujYLiJZYO1afosynwSCAAPcAfujvP9gteCJ27IhGNO/Ke96MUiatdhdTVmQXPw+PJa0UocLtdcHayBTG0XdM58mW1ydGi/MN5rfw+qygFli0i4A29EU0uRKSfCN7MvQVUhqM1re3NTlMkPeARZRx0rQbi9+Zul5lOHqgDx98wFhlsbm+t/JePgJFi4+ie1MmqGN+JwHqEBySsFglmusybHIW8yfIfmVhV3HUcbi1sZNv6hZK0iccUpdIMGOT1zuLjid7xkg7t9QA5xI6bbroEEmZoPUDQ7oTsU8codkiSSSZASSS8KAFdeEqCpq2M+JwH4rGrMcJBDBYbXKq5tZixcSfP18nXHgnk6QLcZYqaibso9WxnlsXc1NhlLlZmf8SZJPHHpp6J9TPp7LJxaj18jbNyGJ44KKMjiCTVgHj+Sw6i5BWljhJDT0v9VnDorM2LbRRdCpY4LKwAvCocj4BsUrR8R0HU6JYZGS5zQC5vIomhwUOGYtuOrtAtKjpWnRgMh6MHdH/ZbO1fJ5zaDbMGe/ul1h0AuVuUvDrI2gvs0Dm46+yI6TBpTu5sI00YLu/uKg4kp/ssBkhhMklxd7u84C+9jumq6Q2qV0Q0sTbfy4nSf1O7jP1Ks1Ebm/6z3BvNkYyt/uOrkJH+IcrxkZAHO2uT+2ib2FbWutLM2MfdFyT5BdNiX8mVXnnJeyIYYsexpe1oow4m1yLZrDc67oRP8QKggtbThzti5wOnncaK7SUNVTx5IHSFmrtRrode7y2KsZxiEEkId2UwAJIFw7xI6KKnt6R0nic6bdfhGFVSVtWQJJQ0GwDW67rdjhqaOHKJ+4x2lzcknlbl5IFqIa6kOUxl3Qi5af0TYW1sws6UQi/eYL39QlKTl2Tx4oY37Tr3DPEYqCWEZZWgHQ7ja46eSKY8Qygkgny5+647wnws5jzIyo1DC5zydtNNPE6LRpeI56V/852dh1ILgbeIcPwUDsGNdx6GEtFO64++bJsXFc81gyF4J3ytuB6kbLRpZGPyyhrXXAIJAOh5LepKtrtAA3wSV/Z13wriIOPoquTd5A8b6aqSn4WfmJdKbHp+yKgkU9pH1ZfBhf8AxaEjvjNpZWaXh2mj+GFvqL/itRIp0R9SX2VWsDdALW6ABTMelK3npf8ALmFX7UN1JAHiUNpK2KnIukpErHmxoDRozePJY1dizj8TrDoNFnZ/J4sfXLLOLR5JvqgjqsVjZzzHoFjVmMvOxDB9fdDdTi4GjR6qrBTz1B7jSR15e6x8vkNRne2H6/1mlj0OPH7p/sv1eKtH9R/zmsSvxo2OuUf5zRbhvBHOd9/6W/meat8U8PQ/Y5GMja3Y7a6Hqp4/F5ZLdkdIHrsMWowVnHa7iE7RsLz15e6OaGpE0TX/ADWGYIexCnbGLACyH3Ys+IksNvDkrOPFHHxFF2V9sN8QALSOqxXgjdYzeNT88Vz1BUw4lZLezCLC67tNnCTRfzlRulWOcdF9Gn3TH40baNSaZzs61Bw/He8hdIertvYaLVY1rRoAAPQBDWJcSyXywwOuRcOfpp94Da3isp/EM0sUlOXRmVwIY/dhvyPj0K1jCCqtx2KNpPefbQ5RoPM7BZmJVNQ8lpcyBhAIdfMDm2BeNt1y6i4xqaIuilYRpYscbbbEHYp7+Jq2tNoYHO2Gbcd3a+zdE0hWbmLOdIx1O17Q/N3Xlo75HI2/EIVOO1dKckkZzA6Xv9CBqET4B/D+pke2WecDvaBp572zch5BGFREQQJGbbXHTS4PNAkjntO7FKxoIPZMsQCSRcE3PiUV8J8CPgc2Y1GaQ3tyb66n6rKqq6ppHlzh2kTjo4fD5EfKQnjjgk2hiLnHbW/sANUBQYmoLXFso2Ot+SCeLOF52ymencZGu1y/MPI8x4KdmH11Y8CQ9kHHY2zH0/VE9JBJTxBgc57R8xBN/cbJUxnKnYjXXLWxlo2Li2393KykZw9NIbzTXJ2awdfHZdMxig+1wPjY7s5PAXBty8lzKrkqqMlskZ8DqWHyI2KAC6KGop4Q3tTG1vwtL++70H5op4T4n7Zwil0ltcEfMBvp1C4+yvrJ/giyj7xFvq79Fo4Rh0kMglfKXPBuAL29TuUUCZ9C02IkaO1H1WlHIHC4tZcXw7iuq7X/AO651ZbXf5bahdBp8Rc0Mdkc0uF8rrXHgQoTyxxxcpPhEowc3SCrMq9TWsZ8RQ/U4y8jcNHgsSoxIDxPX91kajzMFxjRfw+PnL+QS1OOE/ALeJWJV4kN3EkrHdUySGzQT4BXaTAnO1kdlHQan3WY8mp1b4t/pGhHBhwK5f2VanFHHQaKxRYDPNqRlHV35BEVBRMi/wBKIX+8dXe5WrSF4N3G/h+i0MHhl3mf/Ctl8i0qxqjOw3hKJmr/AOY7x29kQRxBosAAPBescCLhOWziwY8aqEUjKyZZ5HcnZ4sHi+qyxZebj9FvXQRxlKe1tya0W9d/wS1EtuNnbR49+ZIA+IZNLBA9YdSi/FySheriWZF8nopqlRjOarjH9nCXH5jYeidFRuc4NaLucQGjqSbBan8TsO+zzQUw/wBqCMOPVzu84+6tQW4zs0tvAMMnJKuRXVfDqe62xTWGyhNpOh44Nqy/jPH4kAYxpcLNAYAQ3ujQjNc38lHhfD+IVjmuydk3cXG3iG7uPnZbeF/ZqWR0LYsjmm2Zw73oTyRD/wCZjiLXmVvdIIGbp4BadowxPhje1rZmNkygAucBc23KH8RxSWjlsYwID8Bb8FvHSwOqWIcVtc4iFhc4k+lydhzWjgZlLXipaCxwFmHUg8z4ckmMibxxHGLtzXcLEaWPgb6FVTi1bWkCGIhuwJ28gTp7K3iWGQQRmaGDMQe8N8vja2ylw/iKOQXzhpHU/geSQFrCcPkp2vbJIJC61xa7WEdPFQYu17Y81LGzMDd4HxEdW/olWcasYHDPnLhYm99PLYeaxafEamcjsWZRe4cb28deaALVBxey15AWub0336cipKzjt8hc2FjnudoTbV3S9tStarw+nmIMsTc2l3DTX0WLFjDKeR0Ri7IX7tuY635oAnwagrXSiZ5LA03ytFzbmLDQBEgr2vP8xoynmOXms2PH447O7YADax2v0B2WHjPGjHuAijubACw3tzI5lNgP4uwirE7ZIGdrGQA0MHeaOhHMImwPgR72tfUnLe5Mbd/VyrcHY48QuEvdcDca62/Jar8ZMlmB9gL2A0uCue/mi09O1j3roIm0lLSN7jBfazN7+J3WVile97MzWAZDa1yTa2qHMV4wgpf5bnXfvlA39ULYnx52jdJA0cw3f1XPPiWaDg+mc8WT05KXyEz69rnta6QAuNhcrepcDaNZHX8BsuHTYuZXFkLC9x8Lldy4ZfMaaLt2hsga0EDXYWBPjZUsHicOPmXuf5LeXyOWfC4CekwpgGlgPBXIqZg2F/ILCiq+z72luh2RA2a4HeG2wWpFKKqPBRlKT7Y2eEkd0AEdTv4aKrG0nVgvc/EfAaX8dx6eKvNPRpPmoKuoLRe4HLrY8ifBNkeSeBhbfYA208easBYRqSHd9wPLL6LQpJvkJ1tdviPJCFRccEL8YUBeBI0XIuD+qKLqKUXUMkFKLR0w5HjmpI4fiESwp6ck2AJJ2A3PkF3Gs4ZppTctIP8ASbKfDMBp4DeOMB33jqfdUlpXf4NWXkYtcLkFv4e8D9gRUVA/m/Iz7l+Z6uKFP4yYSftYltpIwWPi3QrtBesDjPBBVwZR8bO8zztqPVWfTShSM71pSybpHCMIwknUBbstLZuy1sAh/kuaRZ8biHDn6qOuaLFUJo3MFNKjaxHDaavYxwIzlt2kHvj0QnX8KRwOa6eYuBNg3a/qqH2WWMNm1Zr3CTZx/wCI3IRvhdXFiNOWSgZ2/EOY/qaeV1rUebKtFSxsbaJoAI3G/qVr43i8HeL22+442aW6DS3zDdCGIcN1kV2wvzt5HNlIHj1VSj4TLjeomLnc2Nvp5uP5IsKJqjikNdlhYZHdOovrpyHmtOs4Up5yHMcYnuAJaNr9LbLQwigp4gW5C29rObbTxdfVyVbF2Z1cCBrmB0I5HwQAPYfR0cMro7ZnsNi5/XwB280W005bbXKLgkjp59EOT09PXvLA/LUNbdrx8w21HNZs/Cld8LpWhg3dmNreSQBRxHjdO173B9ySTYAfh+qycKqo68ujkivGBdsn3T0BUeG8LQMAdI7tneOjfbn6ohbLGGO1LSLZWtaMvqeSABXFuEIIWPmfO4saNG2Htca2WRS10Qb/AC2Adbbn1RlPUgA5rZSNQdj4WQpWcE9s3t6CQAEm8Z2B6A8kAMxLiJjWEQwnMRqSe60+mrvMkIPgxueOVshlN2uBA/K3jsiWn4FrZP8AVkaweZcfYWRBgvAkMTgXDORzd+iTonGU6q+DcqqCHEadr3xkBwuLizmofov4YwB3ec5w6FdCiaAOgHssrE+JYYdL5ndB+iXIFjCcBhgb3GNaOZsPxXuJ8TwwC18xHsgPF+KZpeeRuvNDTJzI60YMhPPl+6LHQa/+fnrZmxRtIBcPa+t+i6/SuLWgaNAAHt4lc24Jw18IzSODSeQtf9UeUwB1DHOPInQe5/RCCjVbK08y7yUgJIsGADnfn7Ku3MBqWtH+cyvMzTzdJ7/hspCKM7shLe0bcAm9t2jy5hR0s4J7NpJdcWeRbK63Qa2PmtGohc9tgGstq07m/kNAoIHxhl3HLrYt2s7pYbpDNCkrA8HbM02cOh/QqXOsUVzX/wAyLdjddsr2X2BHMcloxy5gCL2Iv7pio9lNtV52yTnKhUks15fgovgdF/tEu2WZ9pS+0Jbh7QY44qGQTxPDbdqHCQ9Q0jKfPUrArW3C1/4lQl9M2Qf7ZJP/ABO/tZBmDYqHNLHnb4Seao6js1tHOlTBiL7XWOuxpA2zEn2zHU+QRdgeDSUPfLj2jxa5FgB/SN/dbdBUdlI1+UOA2HLa2nRRV1ZSx3eS8k65XEDU9SNXK25to64dBDFP3LcbeCY32n8uX4uTuvmh/F8JmpXl8V3xE3IOrmk7+YQ1/wCYc9+WnYXHlb8zyC6XRYkOzjbM7v5QHEfDfzUov7Kmu0q9S8S77OfVXFUpdljjBPqT7WUlPgNVUkGeTs2m1gdTr/Tew9Ub8Q07mRGSnY1x3NhqR4WQ9TYu2Vt81jzB/NdEzLao28L4ajpnuZC4duBY5r5nW1Ia4qpU1AlYYpLlrt+rehH1UEvF3ZgEyNc5o7rrAvb/ANkPR4jNUOy08ZNzq7l6lAh1THU0btf5sR2cNvXoVHHjksptDCSeup/JdE4Ywd0NO2OV+d2pPQX5BakNC1uwA8h+iBnO6Dg6onOaokLR90an35I/wrCo4IxHG0NaPr5lW5nsjF3uDR47+yGMX43jZ3YW5j1SAIpoWgXcQ0dShjFOJoIbhg7R30QfiuNyzXdJJYeeixY5zIcsLC89eSKJJs2cV4jmmvd2RvQFDf2/O7LC3tHdb6BE+GcDyTEOndcdLaeyLDwxDTsY7LlOYWytN3dW3G2iVjSAfC+C5pyHTvsOQtp7FH+B8KwxbBzz4An/APO26LcPwqMAFrQQRcG1/wAVqthAH+WToL+jHpaMt+GIN8yB+FytFlO47v8A7QB9TdTiRuwN/Aar0Ocdme5TENZTNHK56nU+5UrnW8FC+/zSAeDf8KaIxyYT4u/dAz37SPlufL9dlVnpi52Y5Wi2t9b22OlrEa+6tua7m4NHh+6iyt5Au8d/x0SApT1kUYuTmsLi9rDpYbcvol9vOjj8NyHDm030N/mChqadzT8Ldfg8Nb5L7dSPVQMkyuu5wdckZeoPI38rnzSJm8myMuLFU8Ply5WE91wvGfD7p8lpZUyL4BWva6J1jqDsVE2pRNXUbZGlrv8A0gitidC8sd6HkR1XGaa5OkakaMkgcCCAQdCDsQd7rmnEfCjoCXwgvi3LfmZ+oRy2oTZplBpSR0i3Fg3ifCdWwZIZA5m4zEhw/VZkXCYab1Epe77o0F/PmutzRgg30HVczxKjko3nNeWncTZw3Z5rrKNdFvR6rfLbkfAQ0eDRxMY5hYGEMcQRlDgT8IdzOiq4s+MyOzTlwF7RtbqOgve3qhXE+I2Wa0uLgwWYB0Oq8w+irKvSOPsoz8zrj2G5Ue+i+5Qw+6cuQv4Yx0Bwge4EuJy66jwVvG+D4piXNJjcdy3n6JcLcHx0x7QkyS/fd+Q5IsDNPDqukVRharJHJlco9MBcL/h9Aw3eXSH+rb2CMKPDmsADWgAcgNFUxTiCCAd52Z3Qbfug/FeOZZe7EMjfD9lMrB7W4hDALySAW5A6oRxTjw6tgZbxQJW14BvK+56XufRNgp6mo/0Y8g07zv8ANEh0W8SxV79ZpPcqlT9pKbQRk/1OGnsiHDOCGkF0jw490XF3kE7aDRdEw3Cg0WZA46bmzR56oJbTnuE/w+MhDqiQuP3eXoEfYHwpFCO4z7o/H9URUtJJcXaxo56km/hoFaZQG1nSE3BGlhuBsnQWVYKC3JWoqEB2bnr7FWoog0AA3t13T3A20TohZnNpWx6ZyBc2aPc25qYRN5MJ8T+6oYlljcJDK9zxYNZu2/MWaLi40uVpsdmAdnFiLi3Q+JQMQa7+lo8NUwtbzcXH/Oid3fF3uU8F3JoHmfyCAGNFvhZ76fuvHg/M63lp+Kc8fef+SjaW/K0u8f3KQxgDeTS4/wCdV6Q7waPf6p5LjzA8tSqj5mXtcvPQa/QaIGMqIWPBa67r9NSD1HJZ3Zm5uwZwdee4+PwByrWLpDo1oYOrtT/aP1VSupALPc+7m7A6Ajm3KEiSKkchsQ6xLra8mkc79NvZaeG1ZfdrxaRnxDkejh4FVqWivYtaRp8T9wPBo333K0oKUNJdu47uO+n4BCEyQhYfFscRi/mOyuHwHnfpbonY1xEyIWbZz/oP1K5/ieJPe7M92W/M/F5AbNRJqiWOLs9inKkc+6zYptVda5VC00HLAydokab7XamvgaRlyi3Tl7Ifjc+lfmY4OHO2ykquM4ebcp6WVwoW0TwcN0zH5mwRhx55Rf8AZapjDRdxAHj+iCsQ460tG3XqhfFselk1kkyjpfRFA5X2dCxXi6CG4b33IMxXiyefZ2VvQFB5xMONoml568lq4bw1U1Dh2gcG3FxsNUgXJTmr2A2uXu5gan1/dWKLCqypIDWiJnnd34aLo2B8DRRC5aNNyUYUdBGwDUDQbI5A55gH8NmtOZ73Emx0Gv8AcdSj+i4biAsWAi4NiL6jnbmteAAg5Gm42uLAqdrZCDYBugI52N9R7WUqCxtNSBgs1oA02FvJWmsVaWC9wZCNc2+oHTyupIpWi4BJsdfXkgVk+XxSsoDUOPwsProoy55+YDfQC6dioueiaXi9rhVHx6guLtSB0A6fVWGUzRy8UgoUlx8IF7bnb1sqGHxlndkDXPN3AtHd1PeADiS3U39VqObfwWLXwtZd0MbjM63eAJ2BtmPS1wgaNW7j0H1UUrwPif6Xsq9M5j2Ne6QkEXsTYDqLDopGSMHwMLvIfmUAeNlHyRud42t9XJzmyO5tb5Xcfc2CfeQ/K1vmbpfYyfje4+A0H0QMqzRRj/Udm8HG4P8A1Gn0TxMbWZGbePdb7b/RW2QNbsAFXqK6Nm7ggdjOwefifbwYLfU7+ydFSNbqBr1Orv7jqh7FON4ItM4v7n6IWruMpZtIY3u8bWCi5RRLazoNbi0cYJLroKx7jPlmyjX/ADxQ87DK6fU9wH1PuVNT8AOOrzc+Oqg8jfCJqK+TAruJS64jG/Pn/nqskzPcbuBPmV0iHgtjRr+Css4YjHyrk02dFJICqF5LQtemaTyRNFgzW7AKb7ABySUCbyF6dmlo4NDY9BqhLFOGHOzOIDTfQDb1XS30chBzSBtzyA090yTDY8uV5zX1N/orVFKzh9Rgrho1wGo13O9r2VnD+BBIBI8Okuba++x9B6rscVFE2xjhvrva3nqrUcMl/hYBpb8/y9kUFoB8F4TyAZYGt233RLT4O8DWQDyC1fspGrpbX5aAJARju3Lr2vufJOhORVjp4mhwc8vzWuN+fhtqVZY4X7sXkdgnRS6dyG2vgNP8Cnc15A1A3v8AlZMQxpkN7hrRbTrfxTCwfPIdbbH8PdemAX78hPgTZeXjBNmEkdAkB4xzBqGk3bfa+l9voFI17tLR2F+ZsnZ3EDK22puDy9k5jX/MR5AfqgCtTRSgkyFrr9LgDpud1bAPgFGKQcyT5lTtaBoEwGGIHfVSJJj5QNyAgQ9eWWXXcQwRfHI0eoWO/jHPpBBJJ5NNvc2Ci5JdklFsJ2UzBs0DW+y9kmaNyEK5sQm2YyEdXkk+wsns4Ue//Xqnu8GjKPpqlv8Aoe37NWs4hgjHeePcLEn4yLtIIXyeIabe5C1qPhemj1EQJ6u1P1WsyBo2AHkEXIftQEvOIz7NbED1Nz7BMHBD5NZ6h7vAaD2R3lXmVR2/Y9wL0XB1NHtGCep1WpHh7G7NA9FouamEJqKQWyoYh0TDGrZCY5qYWUnRqJ0auuaoXNSaGmUnMTCxXHMUbmJUS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Публичные слушания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            </a:t>
            </a:r>
            <a:r>
              <a:rPr lang="ru-RU" sz="2400" dirty="0" smtClean="0"/>
              <a:t>Публичные </a:t>
            </a:r>
            <a:r>
              <a:rPr lang="ru-RU" sz="2400" dirty="0" smtClean="0"/>
              <a:t>слушания – форма участия населения в осуществлении местного самоуправления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         Публичные </a:t>
            </a:r>
            <a:r>
              <a:rPr lang="ru-RU" sz="2400" dirty="0" smtClean="0"/>
              <a:t>слушания организуются и проводятся с целью выявления мнения населения по проекту бюджета поселения и отчету по его исполнению.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 Заключения о результатах публичных слушаний подлежат опубликованию. Публичные слушания назначаются собранием депутатов  Обильненского сельского поселения. Информация о проведении публичных слушаниях размещается на информационных стендах и на сайте в сети Интернет: https://obilnenskaya-adm.ru/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3100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ОСНОВНЫЕ ХАРАКТЕРИСТИКИ Исполнения БЮДЖЕТА </a:t>
            </a:r>
            <a:r>
              <a:rPr lang="ru-RU" sz="2400" dirty="0" smtClean="0"/>
              <a:t>ОБИЛЬНЕНСКОГО </a:t>
            </a:r>
            <a:r>
              <a:rPr lang="ru-RU" sz="2400" dirty="0" smtClean="0"/>
              <a:t>СЕЛЬСКОГО ПОСЕЛЕНИЯ За 2024год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4EQaUGxrm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8643998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1825" y="3225006"/>
            <a:ext cx="28003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28728" y="428604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249271" y="2392355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1428728" y="2000240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28662" y="2643182"/>
            <a:ext cx="857256" cy="7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15" idx="1"/>
          </p:cNvCxnSpPr>
          <p:nvPr/>
        </p:nvCxnSpPr>
        <p:spPr>
          <a:xfrm>
            <a:off x="1071538" y="3571876"/>
            <a:ext cx="128588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571736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3429000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3525</TotalTime>
  <Words>937</Words>
  <Application>Microsoft Office PowerPoint</Application>
  <PresentationFormat>Экран (4:3)</PresentationFormat>
  <Paragraphs>173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Бюджет для граждан</vt:lpstr>
      <vt:lpstr>Слайд 2</vt:lpstr>
      <vt:lpstr>ЧТО ТАКОЕ «БЮДЖЕТ ДЛЯ ГРАЖДАН»?</vt:lpstr>
      <vt:lpstr>Слайд 4</vt:lpstr>
      <vt:lpstr> </vt:lpstr>
      <vt:lpstr>Слайд 6</vt:lpstr>
      <vt:lpstr>Слайд 7</vt:lpstr>
      <vt:lpstr>Слайд 8</vt:lpstr>
      <vt:lpstr>Слайд 9</vt:lpstr>
      <vt:lpstr>СТРУКТУРА ДОХОДОВ БЮДЖЕТА ЗА 2024 ГОД</vt:lpstr>
      <vt:lpstr>   Доходы бюджета  за 2024год 39 915,5 тыс. рублей</vt:lpstr>
      <vt:lpstr>СТРУКТУРА РАСХОДОВ БЮДЖЕТА ЗА 2024 Год</vt:lpstr>
      <vt:lpstr>Муниципальные программы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Барабанщиковскго сельского поселения 2016г.</dc:title>
  <dc:creator>1</dc:creator>
  <cp:lastModifiedBy>USER</cp:lastModifiedBy>
  <cp:revision>322</cp:revision>
  <dcterms:created xsi:type="dcterms:W3CDTF">2015-12-04T10:25:22Z</dcterms:created>
  <dcterms:modified xsi:type="dcterms:W3CDTF">2025-07-27T20:25:17Z</dcterms:modified>
</cp:coreProperties>
</file>