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5"/>
  </p:notesMasterIdLst>
  <p:sldIdLst>
    <p:sldId id="295" r:id="rId2"/>
    <p:sldId id="282" r:id="rId3"/>
    <p:sldId id="283" r:id="rId4"/>
    <p:sldId id="296" r:id="rId5"/>
    <p:sldId id="297" r:id="rId6"/>
    <p:sldId id="257" r:id="rId7"/>
    <p:sldId id="287" r:id="rId8"/>
    <p:sldId id="260" r:id="rId9"/>
    <p:sldId id="261" r:id="rId10"/>
    <p:sldId id="262" r:id="rId11"/>
    <p:sldId id="291" r:id="rId12"/>
    <p:sldId id="299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483" autoAdjust="0"/>
  </p:normalViewPr>
  <p:slideViewPr>
    <p:cSldViewPr>
      <p:cViewPr>
        <p:scale>
          <a:sx n="90" d="100"/>
          <a:sy n="90" d="100"/>
        </p:scale>
        <p:origin x="-1013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6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33190051712401342"/>
          <c:y val="0"/>
          <c:w val="0.65079968530962373"/>
          <c:h val="0.7023746919460685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11475.9</c:v>
                </c:pt>
                <c:pt idx="1">
                  <c:v>14332.1</c:v>
                </c:pt>
                <c:pt idx="2">
                  <c:v>14735.8</c:v>
                </c:pt>
                <c:pt idx="3">
                  <c:v>15087.9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11428.3</c:v>
                </c:pt>
                <c:pt idx="1">
                  <c:v>10637.2</c:v>
                </c:pt>
                <c:pt idx="2">
                  <c:v>8357.7000000000007</c:v>
                </c:pt>
                <c:pt idx="3">
                  <c:v>6016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hape val="box"/>
        <c:axId val="121835904"/>
        <c:axId val="154829184"/>
        <c:axId val="0"/>
      </c:bar3DChart>
      <c:catAx>
        <c:axId val="121835904"/>
        <c:scaling>
          <c:orientation val="minMax"/>
        </c:scaling>
        <c:axPos val="b"/>
        <c:majorTickMark val="none"/>
        <c:tickLblPos val="none"/>
        <c:crossAx val="154829184"/>
        <c:crosses val="autoZero"/>
        <c:auto val="1"/>
        <c:lblAlgn val="ctr"/>
        <c:lblOffset val="100"/>
        <c:noMultiLvlLbl val="1"/>
      </c:catAx>
      <c:valAx>
        <c:axId val="154829184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121835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Хеда\Desktop\NHigCjuNM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2403" cy="6715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500042"/>
            <a:ext cx="7000924" cy="785819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Бюджет для граждан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 БЮДЖЕТЕ ОБИЛЬНЕНСКОГО СЕЛЬСКОГО ПОСЕЛЕНИЯ АЗОВСКОГО РАЙОНА НА </a:t>
            </a:r>
            <a:r>
              <a:rPr lang="ru-RU" sz="3200" i="1" dirty="0" smtClean="0">
                <a:solidFill>
                  <a:schemeClr val="bg1"/>
                </a:solidFill>
              </a:rPr>
              <a:t>2025</a:t>
            </a:r>
            <a:r>
              <a:rPr lang="ru-RU" i="1" dirty="0" smtClean="0">
                <a:solidFill>
                  <a:schemeClr val="bg1"/>
                </a:solidFill>
              </a:rPr>
              <a:t> ГОД И НА ПЛАНОВЫЙ ПЕРИОД </a:t>
            </a:r>
            <a:r>
              <a:rPr lang="ru-RU" sz="3100" i="1" dirty="0" smtClean="0">
                <a:solidFill>
                  <a:schemeClr val="bg1"/>
                </a:solidFill>
              </a:rPr>
              <a:t>2026</a:t>
            </a:r>
            <a:r>
              <a:rPr lang="ru-RU" i="1" dirty="0" smtClean="0">
                <a:solidFill>
                  <a:schemeClr val="bg1"/>
                </a:solidFill>
              </a:rPr>
              <a:t> И </a:t>
            </a:r>
            <a:r>
              <a:rPr lang="ru-RU" sz="3100" i="1" dirty="0" smtClean="0">
                <a:solidFill>
                  <a:schemeClr val="bg1"/>
                </a:solidFill>
              </a:rPr>
              <a:t>2027</a:t>
            </a:r>
            <a:r>
              <a:rPr lang="ru-RU" i="1" dirty="0" smtClean="0">
                <a:solidFill>
                  <a:schemeClr val="bg1"/>
                </a:solidFill>
              </a:rPr>
              <a:t> ГОДОВ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https://pp.userapi.com/c834402/v834402831/40943/NHigCjuNMj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4286256"/>
            <a:ext cx="2800350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428604"/>
            <a:ext cx="6072230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249271" y="2392355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1428728" y="200024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28662" y="2643182"/>
            <a:ext cx="857256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15" idx="1"/>
          </p:cNvCxnSpPr>
          <p:nvPr/>
        </p:nvCxnSpPr>
        <p:spPr>
          <a:xfrm flipV="1">
            <a:off x="1071538" y="3571876"/>
            <a:ext cx="1285884" cy="357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571736" y="1571612"/>
            <a:ext cx="4786346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</a:t>
            </a:r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2357430"/>
            <a:ext cx="4929222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</a:t>
            </a:r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071810"/>
            <a:ext cx="5500726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</a:t>
            </a:r>
            <a:r>
              <a:rPr lang="ru-RU" dirty="0" smtClean="0"/>
              <a:t>поступления в </a:t>
            </a:r>
            <a:r>
              <a:rPr lang="ru-RU" dirty="0" smtClean="0"/>
              <a:t>том </a:t>
            </a:r>
            <a:r>
              <a:rPr lang="ru-RU" dirty="0" smtClean="0"/>
              <a:t>числе: </a:t>
            </a:r>
            <a:r>
              <a:rPr lang="ru-RU" dirty="0" smtClean="0"/>
              <a:t>Прочие межбюджетные трансферты, передаваемые </a:t>
            </a:r>
            <a:r>
              <a:rPr lang="ru-RU" dirty="0" smtClean="0"/>
              <a:t>бюджетам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2025-2027годы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357299"/>
          <a:ext cx="8001056" cy="374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306"/>
                <a:gridCol w="1840243"/>
                <a:gridCol w="2000264"/>
                <a:gridCol w="1840243"/>
              </a:tblGrid>
              <a:tr h="5205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2027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337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15192,2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8357,7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6016,0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55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5792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6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10226,20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7909,3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5551,9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5792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6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411,0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448,40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464,10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53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межбюджетные трансферты, передаваемые бюджетам сельских поселений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6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4555,00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6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6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14950"/>
            <a:ext cx="221454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214950"/>
            <a:ext cx="207170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214950"/>
            <a:ext cx="200026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143512"/>
            <a:ext cx="2071702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38113"/>
            <a:ext cx="8229600" cy="5476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543232"/>
                </a:solidFill>
              </a:rPr>
              <a:t>Муниципальные программы</a:t>
            </a:r>
            <a:r>
              <a:rPr lang="ru-RU" altLang="ru-RU" sz="2400" b="1" dirty="0" smtClean="0">
                <a:solidFill>
                  <a:srgbClr val="FFFF66"/>
                </a:solidFill>
              </a:rPr>
              <a:t/>
            </a:r>
            <a:br>
              <a:rPr lang="ru-RU" altLang="ru-RU" sz="2400" b="1" dirty="0" smtClean="0">
                <a:solidFill>
                  <a:srgbClr val="FFFF66"/>
                </a:solidFill>
              </a:rPr>
            </a:br>
            <a:endParaRPr lang="ru-RU" altLang="ru-RU" sz="2400" b="1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82"/>
          <p:cNvSpPr>
            <a:spLocks noChangeArrowheads="1"/>
          </p:cNvSpPr>
          <p:nvPr/>
        </p:nvSpPr>
        <p:spPr bwMode="auto">
          <a:xfrm>
            <a:off x="7620000" y="342900"/>
            <a:ext cx="128660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>
                <a:solidFill>
                  <a:srgbClr val="000000"/>
                </a:solidFill>
                <a:latin typeface="Arial" charset="0"/>
              </a:rPr>
              <a:t>тыс. руб.</a:t>
            </a:r>
          </a:p>
        </p:txBody>
      </p:sp>
      <p:graphicFrame>
        <p:nvGraphicFramePr>
          <p:cNvPr id="28709" name="Group 37"/>
          <p:cNvGraphicFramePr>
            <a:graphicFrameLocks noGrp="1"/>
          </p:cNvGraphicFramePr>
          <p:nvPr/>
        </p:nvGraphicFramePr>
        <p:xfrm>
          <a:off x="75964" y="536420"/>
          <a:ext cx="9068036" cy="6443500"/>
        </p:xfrm>
        <a:graphic>
          <a:graphicData uri="http://schemas.openxmlformats.org/drawingml/2006/table">
            <a:tbl>
              <a:tblPr/>
              <a:tblGrid>
                <a:gridCol w="383292"/>
                <a:gridCol w="3405101"/>
                <a:gridCol w="1019821"/>
                <a:gridCol w="1242267"/>
                <a:gridCol w="1242267"/>
                <a:gridCol w="1775288"/>
              </a:tblGrid>
              <a:tr h="51766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действия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2025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2026 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 2027год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муниципальной службы»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36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"Участие в предупреждении и ликвидации последствий чрезвычайных ситуаций в границах Обильненского сельского поселения, обеспечение пожарной безопасности "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262,0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94,2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«Обеспечение общественного порядка, противодействие преступности»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382,0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402,0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43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«Обеспечение  качественными  жилищно-коммунальными услугами населения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9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сетей наружного освещения»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503,9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636,2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«Благоустройство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3213,0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2546,0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213,4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«Озеленение территории 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культуры»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7832,4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4469,9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4487,0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«Развитие физической культуры и спорта»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3222,2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11991,4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12188,2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12671,0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35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Обильненского сельского поселения «Социальная поддержка граждан»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2019-2</a:t>
                      </a:r>
                      <a:r>
                        <a:rPr kumimoji="0" lang="en-US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350,0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 программа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Обильненского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сельского поселения «Развитие малого и среднего бизнеса в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Обильнеском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сельском поселении»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2019-2030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гг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31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ИТОГО:</a:t>
                      </a:r>
                    </a:p>
                  </a:txBody>
                  <a:tcPr marL="84406" marR="84406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28055,4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20773,5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18957,3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4406" marR="84406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92404" y="2187568"/>
            <a:ext cx="3262415" cy="294255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500034" y="857232"/>
            <a:ext cx="814393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5400" dirty="0">
                <a:solidFill>
                  <a:srgbClr val="543232"/>
                </a:solidFill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186634" cy="12033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для граждан» познакомит вас с положениями основного финансового документа ОБИЛЬНЕНСКОГО сельского поселения, а именно Решения Собрания депутатов Обильненского сельского поселения № 91 от 27.12.2024 г. «О бюджете Обильненского сельского поселения на предстоящий 2025 год и на плановый период 2026 и 2027 годов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Бюджет играет центральную роль в экономике поселения и решении различных проблем в развитии нашей территории. Внимательное изучение бюджета дает представление о намерениях власти, ее политике, распределении ею финансовых ресурсов.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howcard Gothic" pitchFamily="82" charset="0"/>
              </a:rPr>
              <a:t>«Бюджет для граждан»  нацелен на получение обратной связи от граждан, которым интересны современные проблемы муниципальных финансов в Азовском районе и  Обильненском сельском поселении.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676370" cy="165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Основные понятия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643602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187625" y="260648"/>
            <a:ext cx="7560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1F497D"/>
                </a:solidFill>
              </a:rPr>
              <a:t>ОСНОВНЫЕ ПОНЯТИЯ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4071938" y="1428736"/>
            <a:ext cx="50720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план доходов и расходов на определенный период. 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500034" y="3429000"/>
            <a:ext cx="471490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поступающие </a:t>
            </a:r>
          </a:p>
          <a:p>
            <a:pPr algn="just" eaLnBrk="1" hangingPunct="1"/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 бюджет денежные средства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4572000" y="5000624"/>
            <a:ext cx="4286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это выплачиваемые из бюджета денежные средства</a:t>
            </a:r>
            <a:endParaRPr lang="ru-RU" altLang="ru-RU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mtClean="0">
              <a:solidFill>
                <a:prstClr val="black"/>
              </a:solidFill>
            </a:endParaRPr>
          </a:p>
        </p:txBody>
      </p:sp>
      <p:pic>
        <p:nvPicPr>
          <p:cNvPr id="10253" name="Picture 20" descr="http://www.elcode.ru/f/Operdost/2014/2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357694"/>
            <a:ext cx="3758233" cy="193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36_n217318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3571868" cy="2169911"/>
          </a:xfrm>
          <a:prstGeom prst="rect">
            <a:avLst/>
          </a:prstGeom>
          <a:noFill/>
        </p:spPr>
      </p:pic>
      <p:pic>
        <p:nvPicPr>
          <p:cNvPr id="2051" name="Picture 3" descr="C:\Users\USER\Desktop\9r4Fl0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714620"/>
            <a:ext cx="3357586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10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857760"/>
            <a:ext cx="428628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ДОХОДЫ </a:t>
            </a:r>
            <a:r>
              <a:rPr lang="ru-RU" b="1" dirty="0" smtClean="0">
                <a:solidFill>
                  <a:srgbClr val="002060"/>
                </a:solidFill>
              </a:rPr>
              <a:t>– 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857760"/>
            <a:ext cx="392278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РАСХОДЫ </a:t>
            </a:r>
            <a:r>
              <a:rPr lang="ru-RU" b="1" dirty="0" smtClean="0">
                <a:solidFill>
                  <a:srgbClr val="002060"/>
                </a:solidFill>
              </a:rPr>
              <a:t>– выплачиваемые из бюджета средства (социальные выплаты населению, финансовое обеспечение госучреждений, капитальное строительство и др.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12.10.2016_12.22.40_1-006.jpg"/>
          <p:cNvPicPr>
            <a:picLocks noChangeAspect="1" noChangeArrowheads="1"/>
          </p:cNvPicPr>
          <p:nvPr/>
        </p:nvPicPr>
        <p:blipFill>
          <a:blip r:embed="rId2" cstate="print"/>
          <a:srcRect l="10341" t="6987" r="9515" b="35717"/>
          <a:stretch>
            <a:fillRect/>
          </a:stretch>
        </p:blipFill>
        <p:spPr bwMode="auto">
          <a:xfrm>
            <a:off x="928662" y="285728"/>
            <a:ext cx="728667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низ 9"/>
          <p:cNvSpPr/>
          <p:nvPr/>
        </p:nvSpPr>
        <p:spPr>
          <a:xfrm rot="10800000">
            <a:off x="1928794" y="3714752"/>
            <a:ext cx="857256" cy="78581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500826" y="3714752"/>
            <a:ext cx="857256" cy="78581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8987941"/>
              </p:ext>
            </p:extLst>
          </p:nvPr>
        </p:nvGraphicFramePr>
        <p:xfrm>
          <a:off x="457200" y="642938"/>
          <a:ext cx="8229600" cy="4643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743200"/>
                <a:gridCol w="2743200"/>
                <a:gridCol w="2743200"/>
              </a:tblGrid>
              <a:tr h="464345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2025 год и на плановый период 2026 и 2027 годов (Постановление Администрации ОБИЛЬНЕНСКОГО сельского поселения от 02.07.2024 № 190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ОБИЛЬНЕНСКОГО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2025-2027 годы (Администрации ОБИЛЬНЕНСКОГО сельского поселения Постановление от 12.11.2024 № 271/1)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ОБИЛЬНЕНСКОГО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2019-2030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496927" y="4682791"/>
            <a:ext cx="8206065" cy="176278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Решения о бюджете  на 2025 год и плановый период 2026 и 2027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2285984" y="620688"/>
            <a:ext cx="6215106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64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2025-2027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1571612"/>
          <a:ext cx="8856981" cy="4702929"/>
        </p:xfrm>
        <a:graphic>
          <a:graphicData uri="http://schemas.openxmlformats.org/drawingml/2006/table">
            <a:tbl>
              <a:tblPr/>
              <a:tblGrid>
                <a:gridCol w="2786050"/>
                <a:gridCol w="2071702"/>
                <a:gridCol w="2071702"/>
                <a:gridCol w="1927527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 на 2025 год</a:t>
                      </a:r>
                      <a:endParaRPr kumimoji="0" lang="ru-RU" sz="16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2026 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2027год</a:t>
                      </a:r>
                      <a:endParaRPr kumimoji="0" lang="ru-RU" sz="1600" b="1" kern="12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2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29524,3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23093,5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21103,9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14332,1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14735,8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15087,9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15192,2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8357,7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6016,0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29524,3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23093,5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21103,9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 Профицит</a:t>
                      </a:r>
                      <a:endParaRPr lang="ru-RU" sz="16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baseline="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21442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754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бюджета на 2025 год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29 524,3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29 524,3</a:t>
                      </a:r>
                      <a:r>
                        <a:rPr lang="ru-RU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400" b="1" dirty="0">
                        <a:solidFill>
                          <a:schemeClr val="accent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935374"/>
              </p:ext>
            </p:extLst>
          </p:nvPr>
        </p:nvGraphicFramePr>
        <p:xfrm>
          <a:off x="500034" y="1785926"/>
          <a:ext cx="3714776" cy="456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386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  -          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2750,7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09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Имущественные налоги -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11575,3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39114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-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48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-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10637,2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48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 -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2485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 -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4 555,0 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2285202"/>
              </p:ext>
            </p:extLst>
          </p:nvPr>
        </p:nvGraphicFramePr>
        <p:xfrm>
          <a:off x="4786314" y="1809656"/>
          <a:ext cx="4000528" cy="469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</a:tblGrid>
              <a:tr h="59725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 -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12 788,0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972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физическая культура и спорт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7 832,4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9725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 –коммунальное  хозяйство  -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009,9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510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455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 -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410,8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7752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793,0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36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–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438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 спорт –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3222,2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+mn-lt"/>
              </a:rPr>
              <a:t>Обильненского сельского поселения </a:t>
            </a:r>
            <a:endParaRPr lang="ru-RU" sz="32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9048983"/>
              </p:ext>
            </p:extLst>
          </p:nvPr>
        </p:nvGraphicFramePr>
        <p:xfrm>
          <a:off x="357158" y="1428736"/>
          <a:ext cx="8289553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3176</TotalTime>
  <Words>1007</Words>
  <Application>Microsoft Office PowerPoint</Application>
  <PresentationFormat>Экран (4:3)</PresentationFormat>
  <Paragraphs>209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Бюджет для граждан</vt:lpstr>
      <vt:lpstr>Что такое «Бюджет для граждан?»</vt:lpstr>
      <vt:lpstr>Основные понятия</vt:lpstr>
      <vt:lpstr>Слайд 4</vt:lpstr>
      <vt:lpstr>Слайд 5</vt:lpstr>
      <vt:lpstr>Слайд 6</vt:lpstr>
      <vt:lpstr>Основные характеристики местного бюджета  на 2025-2027 годы</vt:lpstr>
      <vt:lpstr>Основные параметры  местного бюджета на 2025 год</vt:lpstr>
      <vt:lpstr>Динамика доходов бюджета  Обильненского сельского поселения </vt:lpstr>
      <vt:lpstr>Слайд 10</vt:lpstr>
      <vt:lpstr>Объемы межбюджетных трансфертов  на 2025-2027годы </vt:lpstr>
      <vt:lpstr>Муниципальные программы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Барабанщиковскго сельского поселения 2016г.</dc:title>
  <dc:creator>1</dc:creator>
  <cp:lastModifiedBy>USER</cp:lastModifiedBy>
  <cp:revision>313</cp:revision>
  <dcterms:created xsi:type="dcterms:W3CDTF">2015-12-04T10:25:22Z</dcterms:created>
  <dcterms:modified xsi:type="dcterms:W3CDTF">2025-07-28T10:52:07Z</dcterms:modified>
</cp:coreProperties>
</file>