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9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spPr>
        <a:noFill/>
        <a:ln w="25303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769230769230757"/>
          <c:y val="0.12873563218390804"/>
          <c:w val="0.86025641025641064"/>
          <c:h val="0.717241379310344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4797713500551955E-2"/>
                  <c:y val="1.4251888205444445E-2"/>
                </c:manualLayout>
              </c:layout>
              <c:spPr>
                <a:noFill/>
                <a:ln w="25303">
                  <a:noFill/>
                </a:ln>
              </c:spPr>
              <c:txPr>
                <a:bodyPr/>
                <a:lstStyle/>
                <a:p>
                  <a:pPr>
                    <a:defRPr sz="1444" b="1" i="1" u="none" strike="noStrike" baseline="0">
                      <a:solidFill>
                        <a:schemeClr val="bg1"/>
                      </a:solidFill>
                      <a:latin typeface="Franklin Gothic Book"/>
                      <a:ea typeface="Franklin Gothic Book"/>
                      <a:cs typeface="Franklin Gothic Book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1006215734127123E-2"/>
                  <c:y val="8.3027988107657793E-3"/>
                </c:manualLayout>
              </c:layout>
              <c:tx>
                <c:rich>
                  <a:bodyPr/>
                  <a:lstStyle/>
                  <a:p>
                    <a:pPr>
                      <a:defRPr sz="1444" b="1" i="1" u="none" strike="noStrike" baseline="0">
                        <a:solidFill>
                          <a:schemeClr val="bg1"/>
                        </a:solidFill>
                        <a:latin typeface="Franklin Gothic Book"/>
                        <a:ea typeface="Franklin Gothic Book"/>
                        <a:cs typeface="Franklin Gothic Book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11177,3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03">
                  <a:noFill/>
                </a:ln>
              </c:spPr>
            </c:dLbl>
            <c:dLbl>
              <c:idx val="2"/>
              <c:layout>
                <c:manualLayout>
                  <c:x val="1.0680069912578501E-2"/>
                  <c:y val="2.7499100724932193E-2"/>
                </c:manualLayout>
              </c:layout>
              <c:tx>
                <c:rich>
                  <a:bodyPr/>
                  <a:lstStyle/>
                  <a:p>
                    <a:pPr>
                      <a:defRPr sz="1444" b="1" i="1" u="none" strike="noStrike" baseline="0">
                        <a:solidFill>
                          <a:schemeClr val="bg1"/>
                        </a:solidFill>
                        <a:latin typeface="Franklin Gothic Book"/>
                        <a:ea typeface="Franklin Gothic Book"/>
                        <a:cs typeface="Franklin Gothic Book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8820,3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03">
                  <a:noFill/>
                </a:ln>
              </c:spPr>
            </c:dLbl>
            <c:dLbl>
              <c:idx val="3"/>
              <c:layout>
                <c:manualLayout>
                  <c:x val="1.1960838489167775E-2"/>
                  <c:y val="3.0783360791334886E-2"/>
                </c:manualLayout>
              </c:layout>
              <c:tx>
                <c:rich>
                  <a:bodyPr/>
                  <a:lstStyle/>
                  <a:p>
                    <a:pPr>
                      <a:defRPr sz="1444" b="1" i="1" u="none" strike="noStrike" baseline="0">
                        <a:solidFill>
                          <a:schemeClr val="bg1"/>
                        </a:solidFill>
                        <a:latin typeface="Franklin Gothic Book"/>
                        <a:ea typeface="Franklin Gothic Book"/>
                        <a:cs typeface="Franklin Gothic Book"/>
                      </a:defRPr>
                    </a:pPr>
                    <a:r>
                      <a:rPr lang="en-US" u="sng" dirty="0" smtClean="0">
                        <a:solidFill>
                          <a:schemeClr val="bg1"/>
                        </a:solidFill>
                      </a:rPr>
                      <a:t>8820.3</a:t>
                    </a:r>
                    <a:endParaRPr lang="ru-RU" u="sng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03">
                  <a:noFill/>
                </a:ln>
              </c:spPr>
            </c:dLbl>
            <c:spPr>
              <a:noFill/>
              <a:ln w="25303">
                <a:noFill/>
              </a:ln>
            </c:spPr>
            <c:txPr>
              <a:bodyPr/>
              <a:lstStyle/>
              <a:p>
                <a:pPr>
                  <a:defRPr sz="1444" b="0" i="0" u="none" strike="noStrike" baseline="0">
                    <a:solidFill>
                      <a:schemeClr val="bg1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12717</c:v>
                </c:pt>
                <c:pt idx="1">
                  <c:v>11177.3</c:v>
                </c:pt>
                <c:pt idx="2">
                  <c:v>8820.2999999999975</c:v>
                </c:pt>
                <c:pt idx="3">
                  <c:v>18400</c:v>
                </c:pt>
              </c:numCache>
            </c:numRef>
          </c:val>
        </c:ser>
        <c:dLbls>
          <c:showVal val="1"/>
        </c:dLbls>
        <c:shape val="cylinder"/>
        <c:axId val="134396928"/>
        <c:axId val="134378240"/>
        <c:axId val="0"/>
      </c:bar3DChart>
      <c:catAx>
        <c:axId val="13439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34378240"/>
        <c:crosses val="autoZero"/>
        <c:auto val="1"/>
        <c:lblAlgn val="ctr"/>
        <c:lblOffset val="100"/>
      </c:catAx>
      <c:valAx>
        <c:axId val="1343782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34396928"/>
        <c:crosses val="autoZero"/>
        <c:crossBetween val="between"/>
      </c:valAx>
      <c:spPr>
        <a:noFill/>
        <a:ln w="253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4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96" b="0" i="1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 smtClean="0"/>
              <a:t>9 785.6</a:t>
            </a:r>
            <a:r>
              <a:rPr lang="ru-RU" dirty="0" smtClean="0"/>
              <a:t>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70000914119311763"/>
          <c:y val="0"/>
        </c:manualLayout>
      </c:layout>
      <c:spPr>
        <a:noFill/>
        <a:ln w="23674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135135135135141E-2"/>
          <c:y val="0.19405940594059409"/>
          <c:w val="0.62725225225225223"/>
          <c:h val="0.68910891089108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9785,6</c:v>
                </c:pt>
              </c:strCache>
            </c:strRef>
          </c:tx>
          <c:explosion val="8"/>
          <c:dPt>
            <c:idx val="0"/>
            <c:explosion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9"/>
            <c:spPr>
              <a:solidFill>
                <a:srgbClr val="6666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explosion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-7.5621559668211061E-2"/>
                  <c:y val="-7.520736207479009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5830340542896803E-2"/>
                  <c:y val="-1.04597355404831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9676381788393417E-2"/>
                  <c:y val="-0.1144366736199889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936016087759463E-2"/>
                  <c:y val="-7.615298144685193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7.6654610171250873E-2"/>
                  <c:y val="-9.4220841628976232E-2"/>
                </c:manualLayout>
              </c:layout>
              <c:dLblPos val="bestFit"/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374475065616798E-2"/>
                  <c:y val="-0.12981051414208261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7378062117235406E-2"/>
                  <c:y val="-9.092463349577852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4.6764216972878504E-2"/>
                  <c:y val="3.2709958619952052E-2"/>
                </c:manualLayout>
              </c:layout>
              <c:dLblPos val="bestFit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Единый  сельскохозяйственный налог -60,0</c:v>
                </c:pt>
                <c:pt idx="1">
                  <c:v>Налог на имущество физических лиц - 1351,4</c:v>
                </c:pt>
                <c:pt idx="2">
                  <c:v>НДФЛ-1283,1</c:v>
                </c:pt>
                <c:pt idx="3">
                  <c:v>Госпошлина - 3,2</c:v>
                </c:pt>
                <c:pt idx="4">
                  <c:v>Земельный налог - 4827,5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6.1000000000000004E-3</c:v>
                </c:pt>
                <c:pt idx="1">
                  <c:v>0.13800000000000001</c:v>
                </c:pt>
                <c:pt idx="2">
                  <c:v>0.13100000000000001</c:v>
                </c:pt>
                <c:pt idx="3">
                  <c:v>3.2000000000000003E-4</c:v>
                </c:pt>
                <c:pt idx="4">
                  <c:v>0.49330000000000002</c:v>
                </c:pt>
              </c:numCache>
            </c:numRef>
          </c:val>
        </c:ser>
      </c:pie3DChart>
      <c:spPr>
        <a:noFill/>
        <a:ln w="23674">
          <a:noFill/>
        </a:ln>
      </c:spPr>
    </c:plotArea>
    <c:legend>
      <c:legendPos val="r"/>
      <c:layout>
        <c:manualLayout>
          <c:xMode val="edge"/>
          <c:yMode val="edge"/>
          <c:x val="0.6914414414414416"/>
          <c:y val="0.1306930693069307"/>
          <c:w val="0.30518018018018062"/>
          <c:h val="0.86534653465346623"/>
        </c:manualLayout>
      </c:layout>
      <c:spPr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spPr>
        <a:noFill/>
        <a:ln w="23904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8.8202866593164453E-2"/>
          <c:y val="5.6249999999999946E-2"/>
          <c:w val="0.8743109151047409"/>
          <c:h val="0.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</c:spPr>
          <c:cat>
            <c:numRef>
              <c:f>Лист1!$A$2:$A$4</c:f>
              <c:numCache>
                <c:formatCode>General</c:formatCode>
                <c:ptCount val="3"/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11360.6</c:v>
                </c:pt>
                <c:pt idx="2">
                  <c:v>3384.4</c:v>
                </c:pt>
              </c:numCache>
            </c:numRef>
          </c:val>
        </c:ser>
        <c:shape val="box"/>
        <c:axId val="100878976"/>
        <c:axId val="100884864"/>
        <c:axId val="0"/>
      </c:bar3DChart>
      <c:catAx>
        <c:axId val="10087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00884864"/>
        <c:crosses val="autoZero"/>
        <c:auto val="1"/>
        <c:lblAlgn val="ctr"/>
        <c:lblOffset val="100"/>
      </c:catAx>
      <c:valAx>
        <c:axId val="100884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00878976"/>
        <c:crosses val="autoZero"/>
        <c:crossBetween val="between"/>
      </c:valAx>
      <c:spPr>
        <a:noFill/>
        <a:ln w="239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89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89" b="1" i="1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r>
              <a:rPr lang="ru-RU"/>
              <a:t>Расходы за счет собственных средств бюджета Обильненского  сельского поселения Азовского района</a:t>
            </a:r>
          </a:p>
        </c:rich>
      </c:tx>
      <c:layout>
        <c:manualLayout>
          <c:xMode val="edge"/>
          <c:yMode val="edge"/>
          <c:x val="0.10033076074972437"/>
          <c:y val="2.0833333333333377E-2"/>
        </c:manualLayout>
      </c:layout>
      <c:spPr>
        <a:noFill/>
        <a:ln w="23904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5435501653803767E-2"/>
          <c:y val="0.38333333333333336"/>
          <c:w val="0.95700110253583348"/>
          <c:h val="0.46875"/>
        </c:manualLayout>
      </c:layout>
      <c:bar3DChart>
        <c:barDir val="col"/>
        <c:grouping val="stacked"/>
        <c:ser>
          <c:idx val="1"/>
          <c:order val="0"/>
          <c:tx>
            <c:strRef>
              <c:f>Лист1!$C$1</c:f>
              <c:strCache>
                <c:ptCount val="1"/>
                <c:pt idx="0">
                  <c:v>Расходы за счет собственных средств бюджета Обильненского  сельского поселения Азовского района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 w="23904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19589.8</c:v>
                </c:pt>
                <c:pt idx="1">
                  <c:v>12915.7</c:v>
                </c:pt>
                <c:pt idx="2">
                  <c:v>15962.2</c:v>
                </c:pt>
              </c:numCache>
            </c:numRef>
          </c:val>
        </c:ser>
        <c:gapWidth val="95"/>
        <c:gapDepth val="95"/>
        <c:shape val="cone"/>
        <c:axId val="142588544"/>
        <c:axId val="142590336"/>
        <c:axId val="0"/>
      </c:bar3DChart>
      <c:catAx>
        <c:axId val="142588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2590336"/>
        <c:crosses val="autoZero"/>
        <c:auto val="1"/>
        <c:lblAlgn val="ctr"/>
        <c:lblOffset val="100"/>
      </c:catAx>
      <c:valAx>
        <c:axId val="142590336"/>
        <c:scaling>
          <c:orientation val="minMax"/>
        </c:scaling>
        <c:delete val="1"/>
        <c:axPos val="l"/>
        <c:numFmt formatCode="General" sourceLinked="1"/>
        <c:tickLblPos val="none"/>
        <c:crossAx val="142588544"/>
        <c:crosses val="autoZero"/>
        <c:crossBetween val="between"/>
      </c:valAx>
      <c:spPr>
        <a:noFill/>
        <a:ln w="239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89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054054054054092E-2"/>
          <c:y val="0.23118279569892472"/>
          <c:w val="0.50337837837837862"/>
          <c:h val="0.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15992,2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4.8440292544530333E-2"/>
                  <c:y val="-7.644345916589794E-2"/>
                </c:manualLayout>
              </c:layout>
              <c:dLblPos val="bestFit"/>
              <c:showLegendKey val="1"/>
              <c:showVal val="1"/>
            </c:dLbl>
            <c:dLbl>
              <c:idx val="1"/>
              <c:layout>
                <c:manualLayout>
                  <c:x val="4.1893014798686665E-2"/>
                  <c:y val="-0.19194169060587479"/>
                </c:manualLayout>
              </c:layout>
              <c:dLblPos val="bestFit"/>
              <c:showLegendKey val="1"/>
              <c:showVal val="1"/>
            </c:dLbl>
            <c:dLbl>
              <c:idx val="2"/>
              <c:layout>
                <c:manualLayout>
                  <c:x val="7.1619550841464808E-3"/>
                  <c:y val="-4.7076221363422016E-2"/>
                </c:manualLayout>
              </c:layout>
              <c:dLblPos val="bestFit"/>
              <c:showLegendKey val="1"/>
              <c:showVal val="1"/>
            </c:dLbl>
            <c:dLbl>
              <c:idx val="3"/>
              <c:layout>
                <c:manualLayout>
                  <c:x val="8.2408752569436798E-3"/>
                  <c:y val="7.5285198336543804E-2"/>
                </c:manualLayout>
              </c:layout>
              <c:dLblPos val="bestFit"/>
              <c:showLegendKey val="1"/>
              <c:showVal val="1"/>
            </c:dLbl>
            <c:dLbl>
              <c:idx val="4"/>
              <c:layout>
                <c:manualLayout>
                  <c:x val="0"/>
                  <c:y val="1.0624656162702161E-3"/>
                </c:manualLayout>
              </c:layout>
              <c:dLblPos val="bestFit"/>
              <c:showLegendKey val="1"/>
              <c:showVal val="1"/>
            </c:dLbl>
            <c:dLbl>
              <c:idx val="5"/>
              <c:layout>
                <c:manualLayout>
                  <c:x val="1.1218065055304626E-2"/>
                  <c:y val="-3.5243741324591849E-3"/>
                </c:manualLayout>
              </c:layout>
              <c:dLblPos val="bestFit"/>
              <c:showLegendKey val="1"/>
              <c:showVal val="1"/>
            </c:dLbl>
            <c:dLbl>
              <c:idx val="6"/>
              <c:layout>
                <c:manualLayout>
                  <c:x val="2.4308783484661391E-2"/>
                  <c:y val="-0.11766209715872952"/>
                </c:manualLayout>
              </c:layout>
              <c:dLblPos val="bestFit"/>
              <c:showLegendKey val="1"/>
              <c:showVal val="1"/>
            </c:dLbl>
            <c:dLbl>
              <c:idx val="7"/>
              <c:layout>
                <c:manualLayout>
                  <c:x val="-0.15763665129727841"/>
                  <c:y val="-0.10332517959600554"/>
                </c:manualLayout>
              </c:layout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7.5994057873759934E-3"/>
                  <c:y val="-9.4093460833669693E-2"/>
                </c:manualLayout>
              </c:layout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0.1054059006942514"/>
                  <c:y val="-4.0373693418268124E-2"/>
                </c:manualLayout>
              </c:layout>
              <c:dLblPos val="bestFit"/>
              <c:showLegendKey val="1"/>
              <c:showVal val="1"/>
            </c:dLbl>
            <c:dLbl>
              <c:idx val="12"/>
              <c:layout>
                <c:manualLayout>
                  <c:x val="7.4486836490604433E-2"/>
                  <c:y val="8.4997249301617377E-3"/>
                </c:manualLayout>
              </c:layout>
              <c:dLblPos val="bestFit"/>
              <c:showLegendKey val="1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Национальная оборона - 174,8</c:v>
                </c:pt>
                <c:pt idx="1">
                  <c:v>Культура, кинематография - 3178,5</c:v>
                </c:pt>
                <c:pt idx="2">
                  <c:v>Физкультура и спорт - 49,5</c:v>
                </c:pt>
                <c:pt idx="3">
                  <c:v>Нацэкономика - 953,7</c:v>
                </c:pt>
                <c:pt idx="4">
                  <c:v>Благоустройство - 5541,0</c:v>
                </c:pt>
                <c:pt idx="5">
                  <c:v>Общегосударственные вопросы - 5750</c:v>
                </c:pt>
                <c:pt idx="6">
                  <c:v>Социальная политика - 109,1</c:v>
                </c:pt>
                <c:pt idx="7">
                  <c:v>Национальная безопасность -228,3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1.2400000000000001E-2</c:v>
                </c:pt>
                <c:pt idx="1">
                  <c:v>0.254</c:v>
                </c:pt>
                <c:pt idx="2">
                  <c:v>3.7000000000000006E-3</c:v>
                </c:pt>
                <c:pt idx="3">
                  <c:v>2.8299999999999999E-2</c:v>
                </c:pt>
                <c:pt idx="4">
                  <c:v>0.19500000000000001</c:v>
                </c:pt>
                <c:pt idx="5">
                  <c:v>0.4210000000000001</c:v>
                </c:pt>
                <c:pt idx="6">
                  <c:v>7.000000000000001E-3</c:v>
                </c:pt>
                <c:pt idx="7">
                  <c:v>1.2E-2</c:v>
                </c:pt>
              </c:numCache>
            </c:numRef>
          </c:val>
        </c:ser>
      </c:pie3DChart>
      <c:spPr>
        <a:noFill/>
        <a:ln w="21360">
          <a:noFill/>
        </a:ln>
      </c:spPr>
    </c:plotArea>
    <c:legend>
      <c:legendPos val="r"/>
      <c:layout>
        <c:manualLayout>
          <c:xMode val="edge"/>
          <c:yMode val="edge"/>
          <c:x val="0.62643183344610642"/>
          <c:y val="3.4843041688874782E-2"/>
          <c:w val="0.37274774774774788"/>
          <c:h val="0.90322580645161366"/>
        </c:manualLayout>
      </c:layout>
      <c:spPr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8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spPr>
        <a:noFill/>
        <a:ln w="23660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631229235880399"/>
          <c:y val="0.13203463203463203"/>
          <c:w val="0.86710963455149692"/>
          <c:h val="0.707792207792207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10769</c:v>
                </c:pt>
                <c:pt idx="1">
                  <c:v>14025.4</c:v>
                </c:pt>
              </c:numCache>
            </c:numRef>
          </c:val>
        </c:ser>
        <c:shape val="box"/>
        <c:axId val="142916992"/>
        <c:axId val="142943744"/>
        <c:axId val="0"/>
      </c:bar3DChart>
      <c:catAx>
        <c:axId val="14291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42943744"/>
        <c:crosses val="autoZero"/>
        <c:auto val="1"/>
        <c:lblAlgn val="ctr"/>
        <c:lblOffset val="100"/>
      </c:catAx>
      <c:valAx>
        <c:axId val="142943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42916992"/>
        <c:crosses val="autoZero"/>
        <c:crossBetween val="between"/>
      </c:valAx>
      <c:spPr>
        <a:noFill/>
        <a:ln w="236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16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spPr>
        <a:noFill/>
        <a:ln w="23660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9.0808416389811741E-2"/>
          <c:y val="0.13203463203463203"/>
          <c:w val="0.88261351052048764"/>
          <c:h val="0.707792207792207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 flip="none" rotWithShape="1">
              <a:gsLst>
                <a:gs pos="0">
                  <a:srgbClr val="FF7D7D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4400000" scaled="0"/>
              <a:tileRect/>
            </a:gra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3216.5</c:v>
                </c:pt>
                <c:pt idx="1">
                  <c:v>3178.5</c:v>
                </c:pt>
              </c:numCache>
            </c:numRef>
          </c:val>
        </c:ser>
        <c:shape val="box"/>
        <c:axId val="143087104"/>
        <c:axId val="143088640"/>
        <c:axId val="0"/>
      </c:bar3DChart>
      <c:catAx>
        <c:axId val="143087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43088640"/>
        <c:crosses val="autoZero"/>
        <c:auto val="1"/>
        <c:lblAlgn val="ctr"/>
        <c:lblOffset val="100"/>
      </c:catAx>
      <c:valAx>
        <c:axId val="14308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43087104"/>
        <c:crosses val="autoZero"/>
        <c:crossBetween val="between"/>
      </c:valAx>
      <c:spPr>
        <a:noFill/>
        <a:ln w="236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16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0.19751</cdr:x>
      <cdr:y>0.3255</cdr:y>
    </cdr:from>
    <cdr:to>
      <cdr:x>0.29932</cdr:x>
      <cdr:y>0.38825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15240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0.4065</cdr:x>
      <cdr:y>0.22959</cdr:y>
    </cdr:from>
    <cdr:to>
      <cdr:x>0.51017</cdr:x>
      <cdr:y>0.32499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990600"/>
          <a:ext cx="762000" cy="435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0.59663</cdr:x>
      <cdr:y>0.26539</cdr:y>
    </cdr:from>
    <cdr:to>
      <cdr:x>0.72688</cdr:x>
      <cdr:y>0.34439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19931" y="1032832"/>
          <a:ext cx="962268" cy="321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0.79239</cdr:x>
      <cdr:y>0.13286</cdr:y>
    </cdr:from>
    <cdr:to>
      <cdr:x>0.94059</cdr:x>
      <cdr:y>0.21496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67087" y="493465"/>
          <a:ext cx="1098785" cy="332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0.25514</cdr:x>
      <cdr:y>0.25125</cdr:y>
    </cdr:from>
    <cdr:to>
      <cdr:x>0.35845</cdr:x>
      <cdr:y>0.31375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1219200"/>
          <a:ext cx="89309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0.47219</cdr:x>
      <cdr:y>0.6657</cdr:y>
    </cdr:from>
    <cdr:to>
      <cdr:x>0.5945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1437" y="2924175"/>
          <a:ext cx="1005397" cy="414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11360.6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0.71811</cdr:x>
      <cdr:y>0.62743</cdr:y>
    </cdr:from>
    <cdr:to>
      <cdr:x>0.81182</cdr:x>
      <cdr:y>0.70351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57444" y="2093148"/>
          <a:ext cx="808879" cy="352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3384.4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0.36967</cdr:x>
      <cdr:y>0.36013</cdr:y>
    </cdr:from>
    <cdr:to>
      <cdr:x>0.45664</cdr:x>
      <cdr:y>0.438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00400" y="17526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0.62356</cdr:x>
      <cdr:y>0.26688</cdr:y>
    </cdr:from>
    <cdr:to>
      <cdr:x>0.71153</cdr:x>
      <cdr:y>0.36013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10200" y="12954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0.58221</cdr:x>
      <cdr:y>0.6232</cdr:y>
    </cdr:from>
    <cdr:to>
      <cdr:x>0.76642</cdr:x>
      <cdr:y>0.68495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6462" y="2609850"/>
          <a:ext cx="1492287" cy="25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14025,4</a:t>
          </a: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0.2718</cdr:x>
      <cdr:y>0.33207</cdr:y>
    </cdr:from>
    <cdr:to>
      <cdr:x>0.44724</cdr:x>
      <cdr:y>0.44941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01862" y="1390650"/>
          <a:ext cx="1421242" cy="49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10769,0</a:t>
          </a: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0.51754</cdr:x>
      <cdr:y>0.48988</cdr:y>
    </cdr:from>
    <cdr:to>
      <cdr:x>0.62281</cdr:x>
      <cdr:y>0.56725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95800" y="2362200"/>
          <a:ext cx="914400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0.59161</cdr:x>
      <cdr:y>0.31387</cdr:y>
    </cdr:from>
    <cdr:to>
      <cdr:x>0.77557</cdr:x>
      <cdr:y>0.39429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2662" y="1314450"/>
          <a:ext cx="1490262" cy="336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FF0000"/>
              </a:solidFill>
              <a:latin typeface="Times New Roman"/>
              <a:cs typeface="Times New Roman"/>
            </a:rPr>
            <a:t>3178,5</a:t>
          </a:r>
        </a:p>
        <a:p xmlns:a="http://schemas.openxmlformats.org/drawingml/2006/main">
          <a:pPr algn="ctr" rtl="0">
            <a:defRPr sz="1000"/>
          </a:pP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0.25299</cdr:x>
      <cdr:y>0.31387</cdr:y>
    </cdr:from>
    <cdr:to>
      <cdr:x>0.42818</cdr:x>
      <cdr:y>0.41695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49462" y="1314450"/>
          <a:ext cx="1419216" cy="431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3216,5</a:t>
          </a: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0.50877</cdr:x>
      <cdr:y>0.35075</cdr:y>
    </cdr:from>
    <cdr:to>
      <cdr:x>0.61429</cdr:x>
      <cdr:y>0.42812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19600" y="1676400"/>
          <a:ext cx="914460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0.04336</cdr:x>
      <cdr:y>0.067</cdr:y>
    </cdr:from>
    <cdr:to>
      <cdr:x>0.18421</cdr:x>
      <cdr:y>0.16525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000" y="3048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13912-3E78-4854-8D08-15C8A4370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B582-949A-4BA5-A20F-511A674DB9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1780-ECF6-474E-B601-9090D4A8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A75ACE-644A-4A52-B9A2-3557DCF8F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AB8D-5180-4E68-8A8B-70208DD60F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D6F8-7282-48B2-B34E-07AB8753B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51F8-5342-4885-BD96-8EE44CE7A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1312-FB5B-44B5-83CC-7854DC039B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8F5F5-43C9-413E-A561-6717424DA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DC1E-2092-4BD0-959D-43E255A29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CDAD-1D6C-4F68-A780-FC900B863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F0D6-DF7D-4BB2-96B4-6F513E351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D21ED3-1C35-4335-85FE-316CC98B5F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ru-RU" sz="3200" b="1" i="1">
                <a:solidFill>
                  <a:schemeClr val="accent2"/>
                </a:solidFill>
                <a:latin typeface="Monotype Corsiva" pitchFamily="66" charset="0"/>
              </a:rPr>
              <a:t>Администрация Обильненского сельского поселения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1752600"/>
            <a:ext cx="5105400" cy="2590800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Исполнение бюджета  Обильненского сельского поселения </a:t>
            </a:r>
          </a:p>
          <a:p>
            <a:r>
              <a:rPr 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Азовского  района за 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>
                <a:solidFill>
                  <a:schemeClr val="accent2"/>
                </a:solidFill>
              </a:rPr>
              <a:t>Динамика расходов бюджета Обильненского сельского поселения Азовского района на культуру</a:t>
            </a:r>
          </a:p>
        </p:txBody>
      </p:sp>
      <p:graphicFrame>
        <p:nvGraphicFramePr>
          <p:cNvPr id="6" name="Диаграмма 3"/>
          <p:cNvGraphicFramePr>
            <a:graphicFrameLocks noGrp="1"/>
          </p:cNvGraphicFramePr>
          <p:nvPr>
            <p:ph idx="1"/>
          </p:nvPr>
        </p:nvGraphicFramePr>
        <p:xfrm>
          <a:off x="465138" y="1733550"/>
          <a:ext cx="810101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contrast="-6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FF00"/>
                </a:solidFill>
              </a:rPr>
              <a:t>Культура и кинематография</a:t>
            </a:r>
            <a:r>
              <a:rPr lang="ru-RU" sz="3600" b="1" i="1" dirty="0">
                <a:solidFill>
                  <a:schemeClr val="accent2"/>
                </a:solidFill>
              </a:rPr>
              <a:t/>
            </a:r>
            <a:br>
              <a:rPr lang="ru-RU" sz="3600" b="1" i="1" dirty="0">
                <a:solidFill>
                  <a:schemeClr val="accent2"/>
                </a:solidFill>
              </a:rPr>
            </a:br>
            <a:endParaRPr lang="ru-RU" sz="3600" b="1" i="1" dirty="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FFFF00"/>
                </a:solidFill>
              </a:rPr>
              <a:t>В данном разделе отражаются расходы по содержанию бюджетных учреждений культуры (ДК и библиотеки) в том числе: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FF00"/>
                </a:solidFill>
              </a:rPr>
              <a:t>С 01 января </a:t>
            </a:r>
            <a:r>
              <a:rPr lang="ru-RU" sz="1800" b="1" dirty="0" smtClean="0">
                <a:solidFill>
                  <a:srgbClr val="FFFF00"/>
                </a:solidFill>
              </a:rPr>
              <a:t>2016 </a:t>
            </a:r>
            <a:r>
              <a:rPr lang="ru-RU" sz="1800" b="1" dirty="0">
                <a:solidFill>
                  <a:srgbClr val="FFFF00"/>
                </a:solidFill>
              </a:rPr>
              <a:t>года бюджетные учреждения культуры Обильненского сельского поселения, а именно: муниципальное бюджетное учреждение культуры сельский Дом культуры п. Овощной и муниципальное бюджетное учреждение культуры </a:t>
            </a:r>
            <a:r>
              <a:rPr lang="ru-RU" sz="1800" b="1" dirty="0" err="1">
                <a:solidFill>
                  <a:srgbClr val="FFFF00"/>
                </a:solidFill>
              </a:rPr>
              <a:t>Обильненская</a:t>
            </a:r>
            <a:r>
              <a:rPr lang="ru-RU" sz="1800" b="1" dirty="0">
                <a:solidFill>
                  <a:srgbClr val="FFFF00"/>
                </a:solidFill>
              </a:rPr>
              <a:t> сельская библиотека перешли на новый порядок выполнения муниципальных заданий. На эти цели из бюджета Обильненского сельского поселения бюджетным учреждениям культуры перечисляются субсидии в сумме </a:t>
            </a:r>
            <a:r>
              <a:rPr lang="ru-RU" sz="1800" b="1" dirty="0" smtClean="0">
                <a:solidFill>
                  <a:srgbClr val="FFFF00"/>
                </a:solidFill>
              </a:rPr>
              <a:t>3178,5 </a:t>
            </a:r>
            <a:r>
              <a:rPr lang="ru-RU" sz="1800" b="1" dirty="0">
                <a:solidFill>
                  <a:srgbClr val="FFFF00"/>
                </a:solidFill>
              </a:rPr>
              <a:t>тыс. </a:t>
            </a:r>
            <a:r>
              <a:rPr lang="ru-RU" sz="1800" b="1" dirty="0" smtClean="0">
                <a:solidFill>
                  <a:srgbClr val="FFFF00"/>
                </a:solidFill>
              </a:rPr>
              <a:t>Данные </a:t>
            </a:r>
            <a:r>
              <a:rPr lang="ru-RU" sz="1800" b="1" dirty="0">
                <a:solidFill>
                  <a:srgbClr val="FFFF00"/>
                </a:solidFill>
              </a:rPr>
              <a:t>средства направлены на оплату труда сотрудников  в сумме </a:t>
            </a:r>
            <a:r>
              <a:rPr lang="ru-RU" sz="1800" b="1" dirty="0" smtClean="0">
                <a:solidFill>
                  <a:srgbClr val="FF0000"/>
                </a:solidFill>
              </a:rPr>
              <a:t>2268,4тыс</a:t>
            </a:r>
            <a:r>
              <a:rPr lang="ru-RU" sz="1800" b="1" dirty="0">
                <a:solidFill>
                  <a:srgbClr val="FF0000"/>
                </a:solidFill>
              </a:rPr>
              <a:t>. руб., коммунальные платежи  за </a:t>
            </a:r>
            <a:r>
              <a:rPr lang="ru-RU" sz="1800" b="1" dirty="0" smtClean="0">
                <a:solidFill>
                  <a:srgbClr val="FF0000"/>
                </a:solidFill>
              </a:rPr>
              <a:t>2015 </a:t>
            </a:r>
            <a:r>
              <a:rPr lang="ru-RU" sz="1800" b="1" dirty="0">
                <a:solidFill>
                  <a:srgbClr val="FF0000"/>
                </a:solidFill>
              </a:rPr>
              <a:t>год составили </a:t>
            </a:r>
            <a:r>
              <a:rPr lang="ru-RU" sz="1800" b="1" dirty="0" smtClean="0">
                <a:solidFill>
                  <a:srgbClr val="FF0000"/>
                </a:solidFill>
              </a:rPr>
              <a:t>509,9 </a:t>
            </a:r>
            <a:r>
              <a:rPr lang="ru-RU" sz="1800" b="1" dirty="0">
                <a:solidFill>
                  <a:srgbClr val="FF0000"/>
                </a:solidFill>
              </a:rPr>
              <a:t>тыс. руб., а также  были приобретены основные средства для проведения культурных мероприятий на сумму </a:t>
            </a:r>
            <a:r>
              <a:rPr lang="ru-RU" sz="1800" b="1" dirty="0" smtClean="0">
                <a:solidFill>
                  <a:srgbClr val="FF0000"/>
                </a:solidFill>
              </a:rPr>
              <a:t>89,1 </a:t>
            </a:r>
            <a:r>
              <a:rPr lang="ru-RU" sz="1800" b="1" dirty="0">
                <a:solidFill>
                  <a:srgbClr val="FF0000"/>
                </a:solidFill>
              </a:rPr>
              <a:t>тыс. руб., приобретения материальных запасов составили </a:t>
            </a:r>
            <a:r>
              <a:rPr lang="ru-RU" sz="1800" b="1" dirty="0" smtClean="0">
                <a:solidFill>
                  <a:srgbClr val="FF0000"/>
                </a:solidFill>
              </a:rPr>
              <a:t>201,5 </a:t>
            </a:r>
            <a:r>
              <a:rPr lang="ru-RU" sz="1800" b="1" dirty="0">
                <a:solidFill>
                  <a:srgbClr val="FF0000"/>
                </a:solidFill>
              </a:rPr>
              <a:t>тыс. руб. 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133600"/>
            <a:ext cx="7010400" cy="220980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СПАСИБО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ЗА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3200" i="1" dirty="0">
                <a:solidFill>
                  <a:schemeClr val="accent2"/>
                </a:solidFill>
              </a:rPr>
              <a:t/>
            </a:r>
            <a:br>
              <a:rPr lang="ru-RU" sz="3200" i="1" dirty="0">
                <a:solidFill>
                  <a:schemeClr val="accent2"/>
                </a:solidFill>
              </a:rPr>
            </a:br>
            <a:r>
              <a:rPr lang="ru-RU" sz="3200" b="1" i="1" dirty="0">
                <a:solidFill>
                  <a:schemeClr val="accent2"/>
                </a:solidFill>
              </a:rPr>
              <a:t>Основные показатели исполнения бюджета за </a:t>
            </a:r>
            <a:r>
              <a:rPr lang="ru-RU" sz="3200" b="1" i="1" dirty="0" smtClean="0">
                <a:solidFill>
                  <a:schemeClr val="accent2"/>
                </a:solidFill>
              </a:rPr>
              <a:t>201</a:t>
            </a:r>
            <a:r>
              <a:rPr lang="en-US" sz="3200" b="1" i="1" dirty="0" smtClean="0">
                <a:solidFill>
                  <a:schemeClr val="accent2"/>
                </a:solidFill>
              </a:rPr>
              <a:t>6</a:t>
            </a:r>
            <a:r>
              <a:rPr lang="ru-RU" sz="3200" b="1" i="1" dirty="0" smtClean="0">
                <a:solidFill>
                  <a:schemeClr val="accent2"/>
                </a:solidFill>
              </a:rPr>
              <a:t> </a:t>
            </a:r>
            <a:r>
              <a:rPr lang="ru-RU" sz="3200" b="1" i="1" dirty="0">
                <a:solidFill>
                  <a:schemeClr val="accent2"/>
                </a:solidFill>
              </a:rPr>
              <a:t>год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7241" name="Group 73"/>
          <p:cNvGraphicFramePr>
            <a:graphicFrameLocks noGrp="1"/>
          </p:cNvGraphicFramePr>
          <p:nvPr>
            <p:ph sz="half" idx="1"/>
          </p:nvPr>
        </p:nvGraphicFramePr>
        <p:xfrm>
          <a:off x="0" y="1066800"/>
          <a:ext cx="9144000" cy="2762180"/>
        </p:xfrm>
        <a:graphic>
          <a:graphicData uri="http://schemas.openxmlformats.org/drawingml/2006/table">
            <a:tbl>
              <a:tblPr/>
              <a:tblGrid>
                <a:gridCol w="3659188"/>
                <a:gridCol w="2055812"/>
                <a:gridCol w="1754188"/>
                <a:gridCol w="1674812"/>
              </a:tblGrid>
              <a:tr h="1889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01.01.201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18352,6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20722,3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40" name="Group 72"/>
          <p:cNvGraphicFramePr>
            <a:graphicFrameLocks noGrp="1"/>
          </p:cNvGraphicFramePr>
          <p:nvPr>
            <p:ph sz="half" idx="2"/>
          </p:nvPr>
        </p:nvGraphicFramePr>
        <p:xfrm>
          <a:off x="0" y="3852863"/>
          <a:ext cx="9144000" cy="300586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4188"/>
                <a:gridCol w="1674812"/>
              </a:tblGrid>
              <a:tr h="274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01.01.201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15 992,2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86,7%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т.ч. собственные средства бюджета Обильненского сельского поселения Азовского района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18 411,3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15962,2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86,7%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Дефицит, профицит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89" name="Group 4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17710"/>
        </p:xfrm>
        <a:graphic>
          <a:graphicData uri="http://schemas.openxmlformats.org/drawingml/2006/table">
            <a:tbl>
              <a:tblPr/>
              <a:tblGrid>
                <a:gridCol w="7466013"/>
                <a:gridCol w="1677987"/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 Обильненского сельского поселения Азовского  района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Обильненского сельского поселения Азовского  района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4,61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Обильненского  сельского поселения Азовского района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оборону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безопасность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экономику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культуру и кинематографию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социальную политику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физическую культуру и спорт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Динамика </a:t>
            </a:r>
            <a:r>
              <a:rPr lang="ru-RU" sz="2400" b="1" i="1" dirty="0">
                <a:solidFill>
                  <a:schemeClr val="bg1"/>
                </a:solidFill>
              </a:rPr>
              <a:t>собственных доходов бюджета Обильненского  сельского поселения Азовского района</a:t>
            </a:r>
            <a:r>
              <a:rPr lang="ru-RU" sz="2400" b="1" i="1" dirty="0">
                <a:solidFill>
                  <a:schemeClr val="accent2"/>
                </a:solidFill>
              </a:rPr>
              <a:t/>
            </a:r>
            <a:br>
              <a:rPr lang="ru-RU" sz="2400" b="1" i="1" dirty="0">
                <a:solidFill>
                  <a:schemeClr val="accent2"/>
                </a:solidFill>
              </a:rPr>
            </a:br>
            <a:endParaRPr lang="ru-RU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Диаграмма 3"/>
          <p:cNvGraphicFramePr>
            <a:graphicFrameLocks noGrp="1"/>
          </p:cNvGraphicFramePr>
          <p:nvPr>
            <p:ph idx="1"/>
          </p:nvPr>
        </p:nvGraphicFramePr>
        <p:xfrm>
          <a:off x="749300" y="1768475"/>
          <a:ext cx="7496175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accent2"/>
                </a:solidFill>
              </a:rPr>
              <a:t>Структура налоговых доходов бюджета Обильненского сельского поселения </a:t>
            </a:r>
            <a:br>
              <a:rPr lang="ru-RU" sz="2400" b="1" i="1" dirty="0">
                <a:solidFill>
                  <a:schemeClr val="accent2"/>
                </a:solidFill>
              </a:rPr>
            </a:br>
            <a:r>
              <a:rPr lang="ru-RU" sz="2400" b="1" i="1" dirty="0">
                <a:solidFill>
                  <a:schemeClr val="accent2"/>
                </a:solidFill>
              </a:rPr>
              <a:t>Азовского района в </a:t>
            </a:r>
            <a:r>
              <a:rPr lang="ru-RU" sz="2400" b="1" i="1" dirty="0" smtClean="0">
                <a:solidFill>
                  <a:schemeClr val="accent2"/>
                </a:solidFill>
              </a:rPr>
              <a:t>201</a:t>
            </a:r>
            <a:r>
              <a:rPr lang="en-US" sz="2400" b="1" i="1" dirty="0" smtClean="0">
                <a:solidFill>
                  <a:schemeClr val="accent2"/>
                </a:solidFill>
              </a:rPr>
              <a:t>6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2"/>
                </a:solidFill>
              </a:rPr>
              <a:t>году</a:t>
            </a: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585788" y="1446213"/>
          <a:ext cx="7972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i="1" dirty="0">
                <a:solidFill>
                  <a:schemeClr val="bg1"/>
                </a:solidFill>
              </a:rPr>
              <a:t>Безвозмездные поступления из областного бюджета</a:t>
            </a:r>
            <a:br>
              <a:rPr lang="ru-RU" sz="2400" b="1" i="1" dirty="0">
                <a:solidFill>
                  <a:schemeClr val="bg1"/>
                </a:solidFill>
              </a:rPr>
            </a:br>
            <a:endParaRPr lang="ru-RU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4"/>
          <p:cNvGraphicFramePr>
            <a:graphicFrameLocks noGrp="1"/>
          </p:cNvGraphicFramePr>
          <p:nvPr>
            <p:ph idx="1"/>
          </p:nvPr>
        </p:nvGraphicFramePr>
        <p:xfrm>
          <a:off x="461963" y="1647825"/>
          <a:ext cx="8220075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>
                <a:solidFill>
                  <a:schemeClr val="accent2"/>
                </a:solidFill>
              </a:rPr>
              <a:t>Динамика расходов бюджета </a:t>
            </a:r>
            <a:br>
              <a:rPr lang="ru-RU" sz="2400" b="1" i="1">
                <a:solidFill>
                  <a:schemeClr val="accent2"/>
                </a:solidFill>
              </a:rPr>
            </a:br>
            <a:r>
              <a:rPr lang="ru-RU" sz="2400" b="1" i="1">
                <a:solidFill>
                  <a:schemeClr val="accent2"/>
                </a:solidFill>
              </a:rPr>
              <a:t>Обильненского сельского поселения </a:t>
            </a:r>
            <a:br>
              <a:rPr lang="ru-RU" sz="2400" b="1" i="1">
                <a:solidFill>
                  <a:schemeClr val="accent2"/>
                </a:solidFill>
              </a:rPr>
            </a:br>
            <a:r>
              <a:rPr lang="ru-RU" sz="2400" b="1" i="1">
                <a:solidFill>
                  <a:schemeClr val="accent2"/>
                </a:solidFill>
              </a:rPr>
              <a:t>Азовского района</a:t>
            </a:r>
            <a:r>
              <a:rPr lang="ru-RU" sz="2400">
                <a:solidFill>
                  <a:schemeClr val="accent2"/>
                </a:solidFill>
              </a:rPr>
              <a:t> </a:t>
            </a:r>
            <a:br>
              <a:rPr lang="ru-RU" sz="2400">
                <a:solidFill>
                  <a:schemeClr val="accent2"/>
                </a:solidFill>
              </a:rPr>
            </a:br>
            <a:endParaRPr lang="ru-RU" sz="2400">
              <a:solidFill>
                <a:schemeClr val="accent2"/>
              </a:solidFill>
            </a:endParaRPr>
          </a:p>
        </p:txBody>
      </p:sp>
      <p:graphicFrame>
        <p:nvGraphicFramePr>
          <p:cNvPr id="6" name="Диаграмма 3"/>
          <p:cNvGraphicFramePr>
            <a:graphicFrameLocks noGrp="1"/>
          </p:cNvGraphicFramePr>
          <p:nvPr>
            <p:ph idx="1"/>
          </p:nvPr>
        </p:nvGraphicFramePr>
        <p:xfrm>
          <a:off x="461963" y="1692275"/>
          <a:ext cx="8220075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i="1" dirty="0">
                <a:solidFill>
                  <a:schemeClr val="bg1"/>
                </a:solidFill>
              </a:rPr>
              <a:t>Структура расходов бюджета Обильненского сельского поселения Азовского района в </a:t>
            </a:r>
            <a:r>
              <a:rPr lang="ru-RU" sz="2400" b="1" i="1" dirty="0" smtClean="0">
                <a:solidFill>
                  <a:schemeClr val="bg1"/>
                </a:solidFill>
              </a:rPr>
              <a:t>2015 </a:t>
            </a:r>
            <a:r>
              <a:rPr lang="ru-RU" sz="2400" b="1" i="1" dirty="0">
                <a:solidFill>
                  <a:schemeClr val="bg1"/>
                </a:solidFill>
              </a:rPr>
              <a:t>году</a:t>
            </a:r>
          </a:p>
        </p:txBody>
      </p:sp>
      <p:graphicFrame>
        <p:nvGraphicFramePr>
          <p:cNvPr id="6" name="Диаграмма 2"/>
          <p:cNvGraphicFramePr>
            <a:graphicFrameLocks noGrp="1"/>
          </p:cNvGraphicFramePr>
          <p:nvPr>
            <p:ph idx="1"/>
          </p:nvPr>
        </p:nvGraphicFramePr>
        <p:xfrm>
          <a:off x="533401" y="1603375"/>
          <a:ext cx="830580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>
                <a:solidFill>
                  <a:schemeClr val="accent2"/>
                </a:solidFill>
              </a:rPr>
              <a:t>Динамика расходов бюджета Обильненского сельского поселения Азовского района на реализацию муниципальных долгосрочных программ</a:t>
            </a:r>
          </a:p>
        </p:txBody>
      </p:sp>
      <p:graphicFrame>
        <p:nvGraphicFramePr>
          <p:cNvPr id="6" name="Диаграмма 2"/>
          <p:cNvGraphicFramePr>
            <a:graphicFrameLocks noGrp="1"/>
          </p:cNvGraphicFramePr>
          <p:nvPr>
            <p:ph idx="1"/>
          </p:nvPr>
        </p:nvGraphicFramePr>
        <p:xfrm>
          <a:off x="465138" y="1733550"/>
          <a:ext cx="810101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493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Администрация Обильненского сельского поселения</vt:lpstr>
      <vt:lpstr> Основные показатели исполнения бюджета за 2016 год </vt:lpstr>
      <vt:lpstr>Слайд 3</vt:lpstr>
      <vt:lpstr> Динамика собственных доходов бюджета Обильненского  сельского поселения Азовского района </vt:lpstr>
      <vt:lpstr>Структура налоговых доходов бюджета Обильненского сельского поселения  Азовского района в 2016 году </vt:lpstr>
      <vt:lpstr>Безвозмездные поступления из областного бюджета </vt:lpstr>
      <vt:lpstr>Динамика расходов бюджета  Обильненского сельского поселения  Азовского района  </vt:lpstr>
      <vt:lpstr>Структура расходов бюджета Обильненского сельского поселения Азовского района в 2015 году</vt:lpstr>
      <vt:lpstr>Динамика расходов бюджета Обильненского сельского поселения Азовского района на реализацию муниципальных долгосрочных программ</vt:lpstr>
      <vt:lpstr>Динамика расходов бюджета Обильненского сельского поселения Азовского района на культуру</vt:lpstr>
      <vt:lpstr>Культура и кинематография </vt:lpstr>
      <vt:lpstr>СПАСИБО 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Olga</cp:lastModifiedBy>
  <cp:revision>34</cp:revision>
  <cp:lastPrinted>1601-01-01T00:00:00Z</cp:lastPrinted>
  <dcterms:created xsi:type="dcterms:W3CDTF">2015-05-13T06:02:28Z</dcterms:created>
  <dcterms:modified xsi:type="dcterms:W3CDTF">2018-02-22T05:44:05Z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